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9" r:id="rId3"/>
    <p:sldId id="257" r:id="rId4"/>
    <p:sldId id="260" r:id="rId5"/>
    <p:sldId id="261" r:id="rId6"/>
    <p:sldId id="263" r:id="rId7"/>
    <p:sldId id="262" r:id="rId8"/>
    <p:sldId id="258" r:id="rId9"/>
    <p:sldId id="266" r:id="rId10"/>
    <p:sldId id="267" r:id="rId11"/>
    <p:sldId id="268" r:id="rId12"/>
    <p:sldId id="264" r:id="rId13"/>
    <p:sldId id="269" r:id="rId14"/>
    <p:sldId id="275" r:id="rId15"/>
    <p:sldId id="277" r:id="rId16"/>
    <p:sldId id="271" r:id="rId17"/>
    <p:sldId id="272" r:id="rId18"/>
    <p:sldId id="280" r:id="rId19"/>
    <p:sldId id="273" r:id="rId20"/>
    <p:sldId id="270" r:id="rId21"/>
    <p:sldId id="276" r:id="rId22"/>
    <p:sldId id="278" r:id="rId2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513" autoAdjust="0"/>
  </p:normalViewPr>
  <p:slideViewPr>
    <p:cSldViewPr snapToGrid="0">
      <p:cViewPr varScale="1">
        <p:scale>
          <a:sx n="66" d="100"/>
          <a:sy n="66" d="100"/>
        </p:scale>
        <p:origin x="87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8BA7B5-3B76-4EB1-9736-C6A705373B8F}" type="datetimeFigureOut">
              <a:rPr lang="es-CO" smtClean="0"/>
              <a:t>23/11/2016</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7398C2-9ED5-49B8-9272-79810010B831}" type="slidenum">
              <a:rPr lang="es-CO" smtClean="0"/>
              <a:t>‹Nº›</a:t>
            </a:fld>
            <a:endParaRPr lang="es-CO"/>
          </a:p>
        </p:txBody>
      </p:sp>
    </p:spTree>
    <p:extLst>
      <p:ext uri="{BB962C8B-B14F-4D97-AF65-F5344CB8AC3E}">
        <p14:creationId xmlns:p14="http://schemas.microsoft.com/office/powerpoint/2010/main" val="3799293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EF7398C2-9ED5-49B8-9272-79810010B831}" type="slidenum">
              <a:rPr lang="es-CO" smtClean="0"/>
              <a:t>6</a:t>
            </a:fld>
            <a:endParaRPr lang="es-CO"/>
          </a:p>
        </p:txBody>
      </p:sp>
    </p:spTree>
    <p:extLst>
      <p:ext uri="{BB962C8B-B14F-4D97-AF65-F5344CB8AC3E}">
        <p14:creationId xmlns:p14="http://schemas.microsoft.com/office/powerpoint/2010/main" val="31111314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EF7398C2-9ED5-49B8-9272-79810010B831}" type="slidenum">
              <a:rPr lang="es-CO" smtClean="0"/>
              <a:t>12</a:t>
            </a:fld>
            <a:endParaRPr lang="es-CO"/>
          </a:p>
        </p:txBody>
      </p:sp>
    </p:spTree>
    <p:extLst>
      <p:ext uri="{BB962C8B-B14F-4D97-AF65-F5344CB8AC3E}">
        <p14:creationId xmlns:p14="http://schemas.microsoft.com/office/powerpoint/2010/main" val="4547659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O"/>
          </a:p>
        </p:txBody>
      </p:sp>
      <p:sp>
        <p:nvSpPr>
          <p:cNvPr id="4" name="Marcador de fecha 3"/>
          <p:cNvSpPr>
            <a:spLocks noGrp="1"/>
          </p:cNvSpPr>
          <p:nvPr>
            <p:ph type="dt" sz="half" idx="10"/>
          </p:nvPr>
        </p:nvSpPr>
        <p:spPr/>
        <p:txBody>
          <a:bodyPr/>
          <a:lstStyle/>
          <a:p>
            <a:fld id="{99BBE513-FFD1-4E6B-9C30-7920A312262B}" type="datetimeFigureOut">
              <a:rPr lang="es-CO" smtClean="0"/>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FA64D0-22B0-497F-A81D-8F1F4F0B92E0}" type="slidenum">
              <a:rPr lang="es-CO" smtClean="0"/>
              <a:t>‹Nº›</a:t>
            </a:fld>
            <a:endParaRPr lang="es-CO"/>
          </a:p>
        </p:txBody>
      </p:sp>
    </p:spTree>
    <p:extLst>
      <p:ext uri="{BB962C8B-B14F-4D97-AF65-F5344CB8AC3E}">
        <p14:creationId xmlns:p14="http://schemas.microsoft.com/office/powerpoint/2010/main" val="2502640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99BBE513-FFD1-4E6B-9C30-7920A312262B}" type="datetimeFigureOut">
              <a:rPr lang="es-CO" smtClean="0"/>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FA64D0-22B0-497F-A81D-8F1F4F0B92E0}" type="slidenum">
              <a:rPr lang="es-CO" smtClean="0"/>
              <a:t>‹Nº›</a:t>
            </a:fld>
            <a:endParaRPr lang="es-CO"/>
          </a:p>
        </p:txBody>
      </p:sp>
    </p:spTree>
    <p:extLst>
      <p:ext uri="{BB962C8B-B14F-4D97-AF65-F5344CB8AC3E}">
        <p14:creationId xmlns:p14="http://schemas.microsoft.com/office/powerpoint/2010/main" val="3420135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99BBE513-FFD1-4E6B-9C30-7920A312262B}" type="datetimeFigureOut">
              <a:rPr lang="es-CO" smtClean="0"/>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FA64D0-22B0-497F-A81D-8F1F4F0B92E0}" type="slidenum">
              <a:rPr lang="es-CO" smtClean="0"/>
              <a:t>‹Nº›</a:t>
            </a:fld>
            <a:endParaRPr lang="es-CO"/>
          </a:p>
        </p:txBody>
      </p:sp>
    </p:spTree>
    <p:extLst>
      <p:ext uri="{BB962C8B-B14F-4D97-AF65-F5344CB8AC3E}">
        <p14:creationId xmlns:p14="http://schemas.microsoft.com/office/powerpoint/2010/main" val="3993455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p:cNvSpPr>
            <a:spLocks noGrp="1"/>
          </p:cNvSpPr>
          <p:nvPr>
            <p:ph type="dt" sz="half" idx="10"/>
          </p:nvPr>
        </p:nvSpPr>
        <p:spPr/>
        <p:txBody>
          <a:bodyPr/>
          <a:lstStyle/>
          <a:p>
            <a:fld id="{99BBE513-FFD1-4E6B-9C30-7920A312262B}" type="datetimeFigureOut">
              <a:rPr lang="es-CO" smtClean="0"/>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5FA64D0-22B0-497F-A81D-8F1F4F0B92E0}" type="slidenum">
              <a:rPr lang="es-CO" smtClean="0"/>
              <a:t>‹Nº›</a:t>
            </a:fld>
            <a:endParaRPr lang="es-CO"/>
          </a:p>
        </p:txBody>
      </p:sp>
    </p:spTree>
    <p:extLst>
      <p:ext uri="{BB962C8B-B14F-4D97-AF65-F5344CB8AC3E}">
        <p14:creationId xmlns:p14="http://schemas.microsoft.com/office/powerpoint/2010/main" val="1559655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p:cNvSpPr>
            <a:spLocks noGrp="1"/>
          </p:cNvSpPr>
          <p:nvPr>
            <p:ph type="dt" sz="half" idx="10"/>
          </p:nvPr>
        </p:nvSpPr>
        <p:spPr/>
        <p:txBody>
          <a:bodyPr/>
          <a:lstStyle/>
          <a:p>
            <a:fld id="{99BBE513-FFD1-4E6B-9C30-7920A312262B}" type="datetimeFigureOut">
              <a:rPr lang="es-CO" smtClean="0"/>
              <a:t>23/11/2016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5FA64D0-22B0-497F-A81D-8F1F4F0B92E0}" type="slidenum">
              <a:rPr lang="es-CO" smtClean="0"/>
              <a:t>‹Nº›</a:t>
            </a:fld>
            <a:endParaRPr lang="es-CO"/>
          </a:p>
        </p:txBody>
      </p:sp>
    </p:spTree>
    <p:extLst>
      <p:ext uri="{BB962C8B-B14F-4D97-AF65-F5344CB8AC3E}">
        <p14:creationId xmlns:p14="http://schemas.microsoft.com/office/powerpoint/2010/main" val="2772717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fecha 2"/>
          <p:cNvSpPr>
            <a:spLocks noGrp="1"/>
          </p:cNvSpPr>
          <p:nvPr>
            <p:ph type="dt" sz="half" idx="10"/>
          </p:nvPr>
        </p:nvSpPr>
        <p:spPr/>
        <p:txBody>
          <a:bodyPr/>
          <a:lstStyle/>
          <a:p>
            <a:fld id="{99BBE513-FFD1-4E6B-9C30-7920A312262B}" type="datetimeFigureOut">
              <a:rPr lang="es-CO" smtClean="0"/>
              <a:t>23/11/2016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5FA64D0-22B0-497F-A81D-8F1F4F0B92E0}" type="slidenum">
              <a:rPr lang="es-CO" smtClean="0"/>
              <a:t>‹Nº›</a:t>
            </a:fld>
            <a:endParaRPr lang="es-CO"/>
          </a:p>
        </p:txBody>
      </p:sp>
    </p:spTree>
    <p:extLst>
      <p:ext uri="{BB962C8B-B14F-4D97-AF65-F5344CB8AC3E}">
        <p14:creationId xmlns:p14="http://schemas.microsoft.com/office/powerpoint/2010/main" val="17533345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9BBE513-FFD1-4E6B-9C30-7920A312262B}" type="datetimeFigureOut">
              <a:rPr lang="es-CO" smtClean="0"/>
              <a:t>23/11/2016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5FA64D0-22B0-497F-A81D-8F1F4F0B92E0}" type="slidenum">
              <a:rPr lang="es-CO" smtClean="0"/>
              <a:t>‹Nº›</a:t>
            </a:fld>
            <a:endParaRPr lang="es-CO"/>
          </a:p>
        </p:txBody>
      </p:sp>
    </p:spTree>
    <p:extLst>
      <p:ext uri="{BB962C8B-B14F-4D97-AF65-F5344CB8AC3E}">
        <p14:creationId xmlns:p14="http://schemas.microsoft.com/office/powerpoint/2010/main" val="1076248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99BBE513-FFD1-4E6B-9C30-7920A312262B}" type="datetimeFigureOut">
              <a:rPr lang="es-CO" smtClean="0"/>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5FA64D0-22B0-497F-A81D-8F1F4F0B92E0}" type="slidenum">
              <a:rPr lang="es-CO" smtClean="0"/>
              <a:t>‹Nº›</a:t>
            </a:fld>
            <a:endParaRPr lang="es-CO"/>
          </a:p>
        </p:txBody>
      </p:sp>
    </p:spTree>
    <p:extLst>
      <p:ext uri="{BB962C8B-B14F-4D97-AF65-F5344CB8AC3E}">
        <p14:creationId xmlns:p14="http://schemas.microsoft.com/office/powerpoint/2010/main" val="40884740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99BBE513-FFD1-4E6B-9C30-7920A312262B}" type="datetimeFigureOut">
              <a:rPr lang="es-CO" smtClean="0"/>
              <a:t>23/11/2016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5FA64D0-22B0-497F-A81D-8F1F4F0B92E0}" type="slidenum">
              <a:rPr lang="es-CO" smtClean="0"/>
              <a:t>‹Nº›</a:t>
            </a:fld>
            <a:endParaRPr lang="es-CO"/>
          </a:p>
        </p:txBody>
      </p:sp>
    </p:spTree>
    <p:extLst>
      <p:ext uri="{BB962C8B-B14F-4D97-AF65-F5344CB8AC3E}">
        <p14:creationId xmlns:p14="http://schemas.microsoft.com/office/powerpoint/2010/main" val="621509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99BBE513-FFD1-4E6B-9C30-7920A312262B}" type="datetimeFigureOut">
              <a:rPr lang="es-CO" smtClean="0"/>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FA64D0-22B0-497F-A81D-8F1F4F0B92E0}" type="slidenum">
              <a:rPr lang="es-CO" smtClean="0"/>
              <a:t>‹Nº›</a:t>
            </a:fld>
            <a:endParaRPr lang="es-CO"/>
          </a:p>
        </p:txBody>
      </p:sp>
    </p:spTree>
    <p:extLst>
      <p:ext uri="{BB962C8B-B14F-4D97-AF65-F5344CB8AC3E}">
        <p14:creationId xmlns:p14="http://schemas.microsoft.com/office/powerpoint/2010/main" val="1513965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10"/>
          </p:nvPr>
        </p:nvSpPr>
        <p:spPr/>
        <p:txBody>
          <a:bodyPr/>
          <a:lstStyle/>
          <a:p>
            <a:fld id="{99BBE513-FFD1-4E6B-9C30-7920A312262B}" type="datetimeFigureOut">
              <a:rPr lang="es-CO" smtClean="0"/>
              <a:t>23/11/2016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FA64D0-22B0-497F-A81D-8F1F4F0B92E0}" type="slidenum">
              <a:rPr lang="es-CO" smtClean="0"/>
              <a:t>‹Nº›</a:t>
            </a:fld>
            <a:endParaRPr lang="es-CO"/>
          </a:p>
        </p:txBody>
      </p:sp>
    </p:spTree>
    <p:extLst>
      <p:ext uri="{BB962C8B-B14F-4D97-AF65-F5344CB8AC3E}">
        <p14:creationId xmlns:p14="http://schemas.microsoft.com/office/powerpoint/2010/main" val="4239047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BBE513-FFD1-4E6B-9C30-7920A312262B}" type="datetimeFigureOut">
              <a:rPr lang="es-CO" smtClean="0"/>
              <a:t>23/11/2016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FA64D0-22B0-497F-A81D-8F1F4F0B92E0}" type="slidenum">
              <a:rPr lang="es-CO" smtClean="0"/>
              <a:t>‹Nº›</a:t>
            </a:fld>
            <a:endParaRPr lang="es-CO"/>
          </a:p>
        </p:txBody>
      </p:sp>
    </p:spTree>
    <p:extLst>
      <p:ext uri="{BB962C8B-B14F-4D97-AF65-F5344CB8AC3E}">
        <p14:creationId xmlns:p14="http://schemas.microsoft.com/office/powerpoint/2010/main" val="30243555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ltHorz">
          <a:fgClr>
            <a:schemeClr val="accent1"/>
          </a:fgClr>
          <a:bgClr>
            <a:schemeClr val="bg1"/>
          </a:bgClr>
        </a:patt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450166"/>
            <a:ext cx="9144000" cy="1654405"/>
          </a:xfrm>
        </p:spPr>
        <p:txBody>
          <a:bodyPr>
            <a:normAutofit fontScale="90000"/>
          </a:bodyPr>
          <a:lstStyle/>
          <a:p>
            <a:r>
              <a:rPr lang="es-CO" b="1" dirty="0">
                <a:effectLst>
                  <a:outerShdw blurRad="38100" dist="38100" dir="2700000" algn="tl">
                    <a:srgbClr val="000000">
                      <a:alpha val="43137"/>
                    </a:srgbClr>
                  </a:outerShdw>
                </a:effectLst>
              </a:rPr>
              <a:t>LO QUE DIOS HA HECHO PARA MI</a:t>
            </a:r>
          </a:p>
        </p:txBody>
      </p:sp>
      <p:pic>
        <p:nvPicPr>
          <p:cNvPr id="4" name="Imagen 3"/>
          <p:cNvPicPr>
            <a:picLocks noChangeAspect="1"/>
          </p:cNvPicPr>
          <p:nvPr/>
        </p:nvPicPr>
        <p:blipFill>
          <a:blip r:embed="rId2"/>
          <a:stretch>
            <a:fillRect/>
          </a:stretch>
        </p:blipFill>
        <p:spPr>
          <a:xfrm>
            <a:off x="2968283" y="2321170"/>
            <a:ext cx="6386732" cy="3754974"/>
          </a:xfrm>
          <a:prstGeom prst="rect">
            <a:avLst/>
          </a:prstGeom>
        </p:spPr>
      </p:pic>
      <p:sp>
        <p:nvSpPr>
          <p:cNvPr id="5" name="Rectángulo 4"/>
          <p:cNvSpPr/>
          <p:nvPr/>
        </p:nvSpPr>
        <p:spPr>
          <a:xfrm>
            <a:off x="4290646" y="4876187"/>
            <a:ext cx="4065563" cy="769441"/>
          </a:xfrm>
          <a:prstGeom prst="rect">
            <a:avLst/>
          </a:prstGeom>
        </p:spPr>
        <p:txBody>
          <a:bodyPr wrap="square">
            <a:spAutoFit/>
          </a:bodyPr>
          <a:lstStyle/>
          <a:p>
            <a:pPr algn="ctr"/>
            <a:r>
              <a:rPr lang="es-CO" sz="4400" b="1" dirty="0">
                <a:effectLst>
                  <a:outerShdw blurRad="38100" dist="38100" dir="2700000" algn="tl">
                    <a:srgbClr val="000000">
                      <a:alpha val="43137"/>
                    </a:srgbClr>
                  </a:outerShdw>
                </a:effectLst>
                <a:latin typeface="Baskerville Old Face" panose="02020602080505020303" pitchFamily="18" charset="0"/>
              </a:rPr>
              <a:t>Y son para mi</a:t>
            </a:r>
          </a:p>
        </p:txBody>
      </p:sp>
      <p:sp>
        <p:nvSpPr>
          <p:cNvPr id="9" name="Medio marco 8"/>
          <p:cNvSpPr/>
          <p:nvPr/>
        </p:nvSpPr>
        <p:spPr>
          <a:xfrm rot="10800000">
            <a:off x="6096000" y="5603086"/>
            <a:ext cx="3725190" cy="884797"/>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10" name="Medio marco 9"/>
          <p:cNvSpPr/>
          <p:nvPr/>
        </p:nvSpPr>
        <p:spPr>
          <a:xfrm rot="16200000">
            <a:off x="3761234" y="4298546"/>
            <a:ext cx="914400" cy="3493880"/>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28682694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ltHorz">
          <a:fgClr>
            <a:schemeClr val="accent1"/>
          </a:fgClr>
          <a:bgClr>
            <a:schemeClr val="bg1"/>
          </a:bgClr>
        </a:patt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tx2">
              <a:lumMod val="20000"/>
              <a:lumOff val="80000"/>
            </a:schemeClr>
          </a:solidFill>
          <a:effectLst>
            <a:glow rad="101600">
              <a:srgbClr val="C00000">
                <a:alpha val="60000"/>
              </a:srgbClr>
            </a:glow>
          </a:effectLst>
        </p:spPr>
        <p:txBody>
          <a:bodyPr/>
          <a:lstStyle/>
          <a:p>
            <a:pPr algn="ctr"/>
            <a:r>
              <a:rPr lang="es-CO" b="1" i="1" dirty="0"/>
              <a:t>La Biblia está llena de relatos de lo que Dios ha hecho para cada uno de nosotros</a:t>
            </a:r>
          </a:p>
        </p:txBody>
      </p:sp>
      <p:pic>
        <p:nvPicPr>
          <p:cNvPr id="4" name="Imagen 3"/>
          <p:cNvPicPr>
            <a:picLocks noChangeAspect="1"/>
          </p:cNvPicPr>
          <p:nvPr/>
        </p:nvPicPr>
        <p:blipFill>
          <a:blip r:embed="rId2"/>
          <a:stretch>
            <a:fillRect/>
          </a:stretch>
        </p:blipFill>
        <p:spPr>
          <a:xfrm>
            <a:off x="2307101" y="1941342"/>
            <a:ext cx="7076049" cy="4318781"/>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17791283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ltHorz">
          <a:fgClr>
            <a:schemeClr val="accent1"/>
          </a:fgClr>
          <a:bgClr>
            <a:schemeClr val="bg1"/>
          </a:bgClr>
        </a:patt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tx2">
              <a:lumMod val="20000"/>
              <a:lumOff val="80000"/>
            </a:schemeClr>
          </a:solidFill>
          <a:effectLst>
            <a:glow rad="101600">
              <a:srgbClr val="C00000">
                <a:alpha val="60000"/>
              </a:srgbClr>
            </a:glow>
          </a:effectLst>
        </p:spPr>
        <p:txBody>
          <a:bodyPr/>
          <a:lstStyle/>
          <a:p>
            <a:r>
              <a:rPr lang="es-CO" b="1" i="1" dirty="0">
                <a:effectLst>
                  <a:outerShdw blurRad="38100" dist="38100" dir="2700000" algn="tl">
                    <a:srgbClr val="000000">
                      <a:alpha val="43137"/>
                    </a:srgbClr>
                  </a:outerShdw>
                </a:effectLst>
              </a:rPr>
              <a:t>LO QUE DIOS HA HECHO PARA MI</a:t>
            </a:r>
          </a:p>
        </p:txBody>
      </p:sp>
      <p:sp>
        <p:nvSpPr>
          <p:cNvPr id="3" name="Marcador de contenido 2"/>
          <p:cNvSpPr>
            <a:spLocks noGrp="1"/>
          </p:cNvSpPr>
          <p:nvPr>
            <p:ph idx="1"/>
          </p:nvPr>
        </p:nvSpPr>
        <p:spPr>
          <a:xfrm>
            <a:off x="838200" y="2021568"/>
            <a:ext cx="6997505" cy="4836432"/>
          </a:xfrm>
          <a:solidFill>
            <a:schemeClr val="bg2">
              <a:lumMod val="90000"/>
            </a:schemeClr>
          </a:solidFill>
          <a:scene3d>
            <a:camera prst="isometricOffAxis1Right"/>
            <a:lightRig rig="threePt" dir="t"/>
          </a:scene3d>
          <a:sp3d>
            <a:bevelT w="165100" prst="coolSlant"/>
          </a:sp3d>
        </p:spPr>
        <p:txBody>
          <a:bodyPr>
            <a:normAutofit fontScale="85000" lnSpcReduction="10000"/>
          </a:bodyPr>
          <a:lstStyle/>
          <a:p>
            <a:r>
              <a:rPr lang="es-CO" dirty="0"/>
              <a:t>La biblia en el capitulo uno y dos de Gen, nos dice todo lo que hiso Dios en seis días, y uno más. </a:t>
            </a:r>
          </a:p>
          <a:p>
            <a:pPr lvl="1"/>
            <a:endParaRPr lang="es-CO" sz="3000" b="1" dirty="0"/>
          </a:p>
          <a:p>
            <a:pPr lvl="1"/>
            <a:r>
              <a:rPr lang="es-CO" sz="3000" b="1" dirty="0"/>
              <a:t>1</a:t>
            </a:r>
            <a:r>
              <a:rPr lang="es-CO" sz="2800" dirty="0"/>
              <a:t>. </a:t>
            </a:r>
            <a:r>
              <a:rPr lang="es-CO" sz="2800" dirty="0">
                <a:solidFill>
                  <a:srgbClr val="FF0000"/>
                </a:solidFill>
              </a:rPr>
              <a:t>La luz, y la noche.</a:t>
            </a:r>
          </a:p>
          <a:p>
            <a:pPr lvl="1"/>
            <a:endParaRPr lang="es-CO" sz="2800" dirty="0"/>
          </a:p>
          <a:p>
            <a:pPr lvl="1"/>
            <a:r>
              <a:rPr lang="es-CO" sz="3000" b="1" dirty="0"/>
              <a:t>2</a:t>
            </a:r>
            <a:r>
              <a:rPr lang="es-CO" sz="2800" dirty="0"/>
              <a:t>. </a:t>
            </a:r>
            <a:r>
              <a:rPr lang="es-CO" sz="2800" dirty="0">
                <a:solidFill>
                  <a:srgbClr val="FF0000"/>
                </a:solidFill>
              </a:rPr>
              <a:t>Creó el cielo, atmosférico. </a:t>
            </a:r>
          </a:p>
          <a:p>
            <a:pPr lvl="1"/>
            <a:endParaRPr lang="es-CO" sz="2800" dirty="0">
              <a:solidFill>
                <a:srgbClr val="FF0000"/>
              </a:solidFill>
            </a:endParaRPr>
          </a:p>
          <a:p>
            <a:pPr lvl="1"/>
            <a:r>
              <a:rPr lang="es-CO" sz="3000" b="1" dirty="0"/>
              <a:t>3</a:t>
            </a:r>
            <a:r>
              <a:rPr lang="es-CO" sz="2800" dirty="0"/>
              <a:t>. </a:t>
            </a:r>
            <a:r>
              <a:rPr lang="es-CO" sz="2800" dirty="0">
                <a:solidFill>
                  <a:srgbClr val="FF0000"/>
                </a:solidFill>
              </a:rPr>
              <a:t>Separó la tierra del mar. La hierva con su colorido de flores y los arboles frutales. </a:t>
            </a:r>
          </a:p>
          <a:p>
            <a:pPr lvl="1"/>
            <a:endParaRPr lang="es-CO" sz="2800" dirty="0"/>
          </a:p>
          <a:p>
            <a:pPr lvl="1"/>
            <a:r>
              <a:rPr lang="es-CO" sz="3000" b="1" dirty="0"/>
              <a:t>4</a:t>
            </a:r>
            <a:r>
              <a:rPr lang="es-CO" sz="2800" dirty="0"/>
              <a:t>. </a:t>
            </a:r>
            <a:r>
              <a:rPr lang="es-CO" sz="2800" dirty="0">
                <a:solidFill>
                  <a:srgbClr val="FF0000"/>
                </a:solidFill>
              </a:rPr>
              <a:t>Las innumerables lumbreras, el sol y la luna.</a:t>
            </a:r>
          </a:p>
          <a:p>
            <a:pPr lvl="1"/>
            <a:endParaRPr lang="es-CO" sz="2800" dirty="0"/>
          </a:p>
          <a:p>
            <a:pPr lvl="1"/>
            <a:r>
              <a:rPr lang="es-CO" sz="3000" b="1" dirty="0"/>
              <a:t>5</a:t>
            </a:r>
            <a:r>
              <a:rPr lang="es-CO" sz="2800" dirty="0"/>
              <a:t>. </a:t>
            </a:r>
            <a:r>
              <a:rPr lang="es-CO" sz="2800" dirty="0">
                <a:solidFill>
                  <a:srgbClr val="FF0000"/>
                </a:solidFill>
              </a:rPr>
              <a:t>Toda clase de peses y aves.</a:t>
            </a:r>
          </a:p>
        </p:txBody>
      </p:sp>
      <p:pic>
        <p:nvPicPr>
          <p:cNvPr id="4" name="Imagen 3"/>
          <p:cNvPicPr>
            <a:picLocks noChangeAspect="1"/>
          </p:cNvPicPr>
          <p:nvPr/>
        </p:nvPicPr>
        <p:blipFill>
          <a:blip r:embed="rId2"/>
          <a:stretch>
            <a:fillRect/>
          </a:stretch>
        </p:blipFill>
        <p:spPr>
          <a:xfrm>
            <a:off x="7590971" y="2002971"/>
            <a:ext cx="4385422" cy="4470401"/>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13625004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ltHorz">
          <a:fgClr>
            <a:schemeClr val="accent1"/>
          </a:fgClr>
          <a:bgClr>
            <a:schemeClr val="bg1"/>
          </a:bgClr>
        </a:patt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754743"/>
            <a:ext cx="10515600" cy="1436914"/>
          </a:xfrm>
          <a:solidFill>
            <a:schemeClr val="bg2">
              <a:lumMod val="90000"/>
            </a:schemeClr>
          </a:solidFill>
          <a:scene3d>
            <a:camera prst="orthographicFront"/>
            <a:lightRig rig="threePt" dir="t"/>
          </a:scene3d>
          <a:sp3d>
            <a:bevelT w="165100" prst="coolSlant"/>
          </a:sp3d>
        </p:spPr>
        <p:txBody>
          <a:bodyPr/>
          <a:lstStyle/>
          <a:p>
            <a:r>
              <a:rPr lang="es-CO" dirty="0"/>
              <a:t>6. Toda clase de animales terrestres, y la corona de la creación, el hombre. finalmente para colmar la felicidad del hombre Dios le hiso una hermosa mujer. </a:t>
            </a:r>
          </a:p>
          <a:p>
            <a:endParaRPr lang="es-CO" dirty="0"/>
          </a:p>
        </p:txBody>
      </p:sp>
      <p:sp>
        <p:nvSpPr>
          <p:cNvPr id="4" name="Rectángulo 3"/>
          <p:cNvSpPr/>
          <p:nvPr/>
        </p:nvSpPr>
        <p:spPr>
          <a:xfrm>
            <a:off x="1944914" y="2191657"/>
            <a:ext cx="3788229" cy="4524315"/>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r>
              <a:rPr lang="es-CO" sz="3200" dirty="0"/>
              <a:t>¿Qué más desearía el hombre?, ¡lo tenía todo!. A, y le había creado un lugar especialmente para el y su pareja, el Edén, donde había agua y comida en abundancia.</a:t>
            </a:r>
          </a:p>
        </p:txBody>
      </p:sp>
      <p:pic>
        <p:nvPicPr>
          <p:cNvPr id="5" name="Imagen 4"/>
          <p:cNvPicPr>
            <a:picLocks noChangeAspect="1"/>
          </p:cNvPicPr>
          <p:nvPr/>
        </p:nvPicPr>
        <p:blipFill>
          <a:blip r:embed="rId2"/>
          <a:stretch>
            <a:fillRect/>
          </a:stretch>
        </p:blipFill>
        <p:spPr>
          <a:xfrm>
            <a:off x="5950858" y="2430462"/>
            <a:ext cx="5402942" cy="4086452"/>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155739199"/>
      </p:ext>
    </p:extLst>
  </p:cSld>
  <p:clrMapOvr>
    <a:masterClrMapping/>
  </p:clrMapOvr>
  <p:transition spd="slow">
    <p:wheel spokes="1"/>
  </p:transition>
</p:sld>
</file>

<file path=ppt/slides/slide5.xml><?xml version="1.0" encoding="utf-8"?>
<p:sld xmlns:a="http://schemas.openxmlformats.org/drawingml/2006/main" xmlns:r="http://schemas.openxmlformats.org/officeDocument/2006/relationships" xmlns:p="http://schemas.openxmlformats.org/presentationml/2006/main">
  <p:cSld>
    <p:bg>
      <p:bgPr>
        <a:pattFill prst="ltHorz">
          <a:fgClr>
            <a:schemeClr val="accent1"/>
          </a:fgClr>
          <a:bgClr>
            <a:schemeClr val="bg1"/>
          </a:bgClr>
        </a:patt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13656"/>
            <a:ext cx="4125686" cy="6233887"/>
          </a:xfrm>
          <a:solidFill>
            <a:schemeClr val="bg2">
              <a:lumMod val="90000"/>
            </a:schemeClr>
          </a:solidFill>
          <a:scene3d>
            <a:camera prst="orthographicFront"/>
            <a:lightRig rig="threePt" dir="t"/>
          </a:scene3d>
          <a:sp3d>
            <a:bevelT w="165100" prst="coolSlant"/>
          </a:sp3d>
        </p:spPr>
        <p:txBody>
          <a:bodyPr>
            <a:noAutofit/>
          </a:bodyPr>
          <a:lstStyle/>
          <a:p>
            <a:pPr marL="0" indent="0">
              <a:buNone/>
            </a:pPr>
            <a:endParaRPr lang="es-CO" dirty="0"/>
          </a:p>
          <a:p>
            <a:pPr marL="0" indent="0">
              <a:buNone/>
            </a:pPr>
            <a:r>
              <a:rPr lang="es-CO" dirty="0"/>
              <a:t>Y por si fuera poco, diariamente lo visitaban los ángeles de Dios.</a:t>
            </a:r>
          </a:p>
          <a:p>
            <a:pPr marL="0" indent="0">
              <a:buNone/>
            </a:pPr>
            <a:endParaRPr lang="es-CO" dirty="0"/>
          </a:p>
          <a:p>
            <a:pPr marL="0" indent="0">
              <a:buNone/>
            </a:pPr>
            <a:r>
              <a:rPr lang="es-CO" dirty="0"/>
              <a:t> Y además contaban con la presencia de Su Creador, especialmente el sábado.</a:t>
            </a:r>
          </a:p>
          <a:p>
            <a:pPr marL="0" indent="0">
              <a:buNone/>
            </a:pPr>
            <a:endParaRPr lang="es-CO" dirty="0"/>
          </a:p>
          <a:p>
            <a:pPr marL="0" indent="0">
              <a:buNone/>
            </a:pPr>
            <a:r>
              <a:rPr lang="es-CO" dirty="0"/>
              <a:t>Es decir, era el lugar más hermoso de toda la creación. Adán y Eva Se sentían felices.</a:t>
            </a:r>
          </a:p>
        </p:txBody>
      </p:sp>
      <p:pic>
        <p:nvPicPr>
          <p:cNvPr id="4" name="Imagen 3"/>
          <p:cNvPicPr>
            <a:picLocks noChangeAspect="1"/>
          </p:cNvPicPr>
          <p:nvPr/>
        </p:nvPicPr>
        <p:blipFill>
          <a:blip r:embed="rId2"/>
          <a:stretch>
            <a:fillRect/>
          </a:stretch>
        </p:blipFill>
        <p:spPr>
          <a:xfrm>
            <a:off x="5349421" y="399142"/>
            <a:ext cx="6102349" cy="3229429"/>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8665028" y="4054475"/>
            <a:ext cx="2786741" cy="2593068"/>
          </a:xfrm>
          <a:prstGeom prst="rect">
            <a:avLst/>
          </a:prstGeom>
        </p:spPr>
      </p:pic>
      <p:pic>
        <p:nvPicPr>
          <p:cNvPr id="2" name="Imagen 1"/>
          <p:cNvPicPr>
            <a:picLocks noChangeAspect="1"/>
          </p:cNvPicPr>
          <p:nvPr/>
        </p:nvPicPr>
        <p:blipFill>
          <a:blip r:embed="rId4"/>
          <a:stretch>
            <a:fillRect/>
          </a:stretch>
        </p:blipFill>
        <p:spPr>
          <a:xfrm>
            <a:off x="5349421" y="4054475"/>
            <a:ext cx="3039836" cy="2593068"/>
          </a:xfrm>
          <a:prstGeom prst="rect">
            <a:avLst/>
          </a:prstGeom>
        </p:spPr>
      </p:pic>
    </p:spTree>
    <p:extLst>
      <p:ext uri="{BB962C8B-B14F-4D97-AF65-F5344CB8AC3E}">
        <p14:creationId xmlns:p14="http://schemas.microsoft.com/office/powerpoint/2010/main" val="2461789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ltHorz">
          <a:fgClr>
            <a:schemeClr val="accent1"/>
          </a:fgClr>
          <a:bgClr>
            <a:schemeClr val="bg1"/>
          </a:bgClr>
        </a:patt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1">
              <a:lumMod val="40000"/>
              <a:lumOff val="60000"/>
            </a:schemeClr>
          </a:solidFill>
          <a:scene3d>
            <a:camera prst="orthographicFront"/>
            <a:lightRig rig="threePt" dir="t"/>
          </a:scene3d>
          <a:sp3d>
            <a:bevelT w="165100" prst="coolSlant"/>
          </a:sp3d>
        </p:spPr>
        <p:txBody>
          <a:bodyPr>
            <a:normAutofit/>
          </a:bodyPr>
          <a:lstStyle/>
          <a:p>
            <a:r>
              <a:rPr lang="es-CO" b="1" i="1" dirty="0">
                <a:effectLst>
                  <a:outerShdw blurRad="38100" dist="38100" dir="2700000" algn="tl">
                    <a:srgbClr val="000000">
                      <a:alpha val="43137"/>
                    </a:srgbClr>
                  </a:outerShdw>
                </a:effectLst>
              </a:rPr>
              <a:t>El hombre fue creado por Dios con el propósito de que fuera en gobernante del planeta </a:t>
            </a:r>
          </a:p>
        </p:txBody>
      </p:sp>
      <p:sp>
        <p:nvSpPr>
          <p:cNvPr id="3" name="Marcador de contenido 2"/>
          <p:cNvSpPr>
            <a:spLocks noGrp="1"/>
          </p:cNvSpPr>
          <p:nvPr>
            <p:ph idx="1"/>
          </p:nvPr>
        </p:nvSpPr>
        <p:spPr>
          <a:xfrm>
            <a:off x="838200" y="5515428"/>
            <a:ext cx="10515600" cy="1342571"/>
          </a:xfrm>
          <a:solidFill>
            <a:schemeClr val="accent1">
              <a:lumMod val="40000"/>
              <a:lumOff val="60000"/>
            </a:schemeClr>
          </a:solidFill>
          <a:scene3d>
            <a:camera prst="orthographicFront"/>
            <a:lightRig rig="threePt" dir="t"/>
          </a:scene3d>
          <a:sp3d>
            <a:bevelT w="165100" prst="coolSlant"/>
          </a:sp3d>
        </p:spPr>
        <p:txBody>
          <a:bodyPr>
            <a:noAutofit/>
          </a:bodyPr>
          <a:lstStyle/>
          <a:p>
            <a:pPr marL="0" indent="0">
              <a:buNone/>
            </a:pPr>
            <a:r>
              <a:rPr lang="es-CO" sz="3200" b="1" i="1" dirty="0">
                <a:effectLst>
                  <a:outerShdw blurRad="38100" dist="38100" dir="2700000" algn="tl">
                    <a:srgbClr val="000000">
                      <a:alpha val="43137"/>
                    </a:srgbClr>
                  </a:outerShdw>
                </a:effectLst>
              </a:rPr>
              <a:t>Que privilegio, la corona de la creación, para que fuese el administrador de los vienes de Dios, el planeta con todo lo que contiene.</a:t>
            </a:r>
          </a:p>
        </p:txBody>
      </p:sp>
      <p:pic>
        <p:nvPicPr>
          <p:cNvPr id="4" name="Imagen 3"/>
          <p:cNvPicPr>
            <a:picLocks noChangeAspect="1"/>
          </p:cNvPicPr>
          <p:nvPr/>
        </p:nvPicPr>
        <p:blipFill>
          <a:blip r:embed="rId3"/>
          <a:stretch>
            <a:fillRect/>
          </a:stretch>
        </p:blipFill>
        <p:spPr>
          <a:xfrm>
            <a:off x="1430563" y="2401207"/>
            <a:ext cx="2981779" cy="2940050"/>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4"/>
          <a:stretch>
            <a:fillRect/>
          </a:stretch>
        </p:blipFill>
        <p:spPr>
          <a:xfrm>
            <a:off x="4667250" y="2401207"/>
            <a:ext cx="2857500" cy="2940049"/>
          </a:xfrm>
          <a:prstGeom prst="rect">
            <a:avLst/>
          </a:prstGeom>
          <a:scene3d>
            <a:camera prst="orthographicFront"/>
            <a:lightRig rig="threePt" dir="t"/>
          </a:scene3d>
          <a:sp3d>
            <a:bevelT w="165100" prst="coolSlant"/>
          </a:sp3d>
        </p:spPr>
      </p:pic>
      <p:pic>
        <p:nvPicPr>
          <p:cNvPr id="7" name="Imagen 6"/>
          <p:cNvPicPr>
            <a:picLocks noChangeAspect="1"/>
          </p:cNvPicPr>
          <p:nvPr/>
        </p:nvPicPr>
        <p:blipFill>
          <a:blip r:embed="rId5"/>
          <a:stretch>
            <a:fillRect/>
          </a:stretch>
        </p:blipFill>
        <p:spPr>
          <a:xfrm>
            <a:off x="7903936" y="2401207"/>
            <a:ext cx="2857500" cy="2940049"/>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12886372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CO" b="1" i="1" dirty="0">
                <a:effectLst>
                  <a:outerShdw blurRad="38100" dist="38100" dir="2700000" algn="tl">
                    <a:srgbClr val="000000">
                      <a:alpha val="43137"/>
                    </a:srgbClr>
                  </a:outerShdw>
                </a:effectLst>
              </a:rPr>
              <a:t>Matrimonio, y administradores del planeta.</a:t>
            </a:r>
          </a:p>
        </p:txBody>
      </p:sp>
      <p:sp>
        <p:nvSpPr>
          <p:cNvPr id="3" name="Marcador de contenido 2"/>
          <p:cNvSpPr>
            <a:spLocks noGrp="1"/>
          </p:cNvSpPr>
          <p:nvPr>
            <p:ph idx="1"/>
          </p:nvPr>
        </p:nvSpPr>
        <p:spPr>
          <a:xfrm>
            <a:off x="838200" y="1825625"/>
            <a:ext cx="10515600" cy="990146"/>
          </a:xfrm>
        </p:spPr>
        <p:txBody>
          <a:bodyPr/>
          <a:lstStyle/>
          <a:p>
            <a:r>
              <a:rPr lang="es-CO" dirty="0"/>
              <a:t>Finalmente, para colmar su dicha y felicidad, Dios los une en matrimonio, para que se amaran mutuamente por la eternidad:</a:t>
            </a:r>
          </a:p>
        </p:txBody>
      </p:sp>
      <p:sp>
        <p:nvSpPr>
          <p:cNvPr id="4" name="Rectángulo 3"/>
          <p:cNvSpPr/>
          <p:nvPr/>
        </p:nvSpPr>
        <p:spPr>
          <a:xfrm>
            <a:off x="1074057" y="3664404"/>
            <a:ext cx="6096000" cy="2677656"/>
          </a:xfrm>
          <a:prstGeom prst="rect">
            <a:avLst/>
          </a:prstGeom>
          <a:solidFill>
            <a:schemeClr val="accent3">
              <a:lumMod val="40000"/>
              <a:lumOff val="60000"/>
            </a:schemeClr>
          </a:solidFill>
          <a:scene3d>
            <a:camera prst="orthographicFront"/>
            <a:lightRig rig="threePt" dir="t"/>
          </a:scene3d>
          <a:sp3d>
            <a:bevelT w="165100" prst="coolSlant"/>
          </a:sp3d>
        </p:spPr>
        <p:txBody>
          <a:bodyPr>
            <a:spAutoFit/>
          </a:bodyPr>
          <a:lstStyle/>
          <a:p>
            <a:r>
              <a:rPr lang="es-CO" sz="2800" dirty="0">
                <a:solidFill>
                  <a:srgbClr val="FF0000"/>
                </a:solidFill>
              </a:rPr>
              <a:t>Gen.1:28</a:t>
            </a:r>
            <a:r>
              <a:rPr lang="es-CO" sz="2800" dirty="0"/>
              <a:t> dice: Dios los bendijo y les dijo: "Sed fecundos y multiplicaos. Llenad la tierra; sojuzgadla y tened dominio sobre los peces del mar, las aves del cielo y todos los animales que se desplazan sobre la tierra."   </a:t>
            </a:r>
          </a:p>
        </p:txBody>
      </p:sp>
      <p:pic>
        <p:nvPicPr>
          <p:cNvPr id="5" name="Imagen 4"/>
          <p:cNvPicPr>
            <a:picLocks noChangeAspect="1"/>
          </p:cNvPicPr>
          <p:nvPr/>
        </p:nvPicPr>
        <p:blipFill>
          <a:blip r:embed="rId2"/>
          <a:stretch>
            <a:fillRect/>
          </a:stretch>
        </p:blipFill>
        <p:spPr>
          <a:xfrm>
            <a:off x="7744278" y="3591151"/>
            <a:ext cx="3126921" cy="2824163"/>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13172453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ltHorz">
          <a:fgClr>
            <a:schemeClr val="accent1"/>
          </a:fgClr>
          <a:bgClr>
            <a:schemeClr val="bg1"/>
          </a:bgClr>
        </a:patt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lstStyle/>
          <a:p>
            <a:r>
              <a:rPr lang="es-CO" b="1" dirty="0">
                <a:effectLst>
                  <a:outerShdw blurRad="38100" dist="38100" dir="2700000" algn="tl">
                    <a:srgbClr val="000000">
                      <a:alpha val="43137"/>
                    </a:srgbClr>
                  </a:outerShdw>
                </a:effectLst>
              </a:rPr>
              <a:t>Pero Satanás, el ser más envidioso, quería dañar esa felicidad.</a:t>
            </a:r>
          </a:p>
        </p:txBody>
      </p:sp>
      <p:sp>
        <p:nvSpPr>
          <p:cNvPr id="3" name="Marcador de contenido 2"/>
          <p:cNvSpPr>
            <a:spLocks noGrp="1"/>
          </p:cNvSpPr>
          <p:nvPr>
            <p:ph idx="1"/>
          </p:nvPr>
        </p:nvSpPr>
        <p:spPr>
          <a:xfrm>
            <a:off x="838200" y="1825624"/>
            <a:ext cx="10515600" cy="4856529"/>
          </a:xfrm>
          <a:solidFill>
            <a:schemeClr val="bg1">
              <a:lumMod val="95000"/>
            </a:schemeClr>
          </a:solidFill>
          <a:effectLst>
            <a:glow rad="101600">
              <a:srgbClr val="C00000">
                <a:alpha val="60000"/>
              </a:srgbClr>
            </a:glow>
          </a:effectLst>
        </p:spPr>
        <p:txBody>
          <a:bodyPr>
            <a:normAutofit/>
          </a:bodyPr>
          <a:lstStyle/>
          <a:p>
            <a:r>
              <a:rPr lang="es-CO" b="1" u="sng" dirty="0">
                <a:solidFill>
                  <a:srgbClr val="FF0000"/>
                </a:solidFill>
              </a:rPr>
              <a:t>Temperancia Capítulo 2. </a:t>
            </a:r>
            <a:r>
              <a:rPr lang="es-CO" dirty="0"/>
              <a:t>dice:</a:t>
            </a:r>
          </a:p>
          <a:p>
            <a:pPr marL="457200" lvl="1" indent="0">
              <a:buNone/>
            </a:pPr>
            <a:endParaRPr lang="es-CO" dirty="0"/>
          </a:p>
          <a:p>
            <a:pPr marL="457200" lvl="1" indent="0">
              <a:buNone/>
            </a:pPr>
            <a:r>
              <a:rPr lang="es-CO" dirty="0"/>
              <a:t>Satanás reunió a los ángeles caídos para planear alguna manera de hacer el mayor daño posible a la familia humana. Se hizo una propuesta tras otra, hasta que finalmente Satanás mismo ideó un plan. Tomaría el fruto de la vid, como también el trigo y otras cosas dadas por Dios como alimento, y las convertiría en venenos que arruinaran las facultades físicas, mentales y morales del hombre y subyugaran de tal forma los sentidos que Satanás lograse el dominio completo. Bajo la influencia del licor los hombres serían llevados a cometer crímenes de toda clase. El mundo se corrompería mediante el apetito pervertido. Haciendo que los hombres tomaran alcohol, Satanás los degradaría cada vez más.</a:t>
            </a:r>
          </a:p>
        </p:txBody>
      </p:sp>
    </p:spTree>
    <p:extLst>
      <p:ext uri="{BB962C8B-B14F-4D97-AF65-F5344CB8AC3E}">
        <p14:creationId xmlns:p14="http://schemas.microsoft.com/office/powerpoint/2010/main" val="10613922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ltHorz">
          <a:fgClr>
            <a:schemeClr val="accent1"/>
          </a:fgClr>
          <a:bgClr>
            <a:schemeClr val="bg1"/>
          </a:bgClr>
        </a:patt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10515600" cy="2232932"/>
          </a:xfrm>
          <a:solidFill>
            <a:schemeClr val="accent1">
              <a:lumMod val="40000"/>
              <a:lumOff val="60000"/>
            </a:schemeClr>
          </a:solidFill>
          <a:scene3d>
            <a:camera prst="orthographicFront"/>
            <a:lightRig rig="threePt" dir="t"/>
          </a:scene3d>
          <a:sp3d>
            <a:bevelT w="165100" prst="coolSlant"/>
          </a:sp3d>
        </p:spPr>
        <p:txBody>
          <a:bodyPr>
            <a:normAutofit fontScale="90000"/>
          </a:bodyPr>
          <a:lstStyle/>
          <a:p>
            <a:pPr algn="ctr"/>
            <a:r>
              <a:rPr lang="es-CO" b="1" i="1" dirty="0">
                <a:effectLst>
                  <a:outerShdw blurRad="38100" dist="38100" dir="2700000" algn="tl">
                    <a:srgbClr val="000000">
                      <a:alpha val="43137"/>
                    </a:srgbClr>
                  </a:outerShdw>
                </a:effectLst>
              </a:rPr>
              <a:t>Increíble, el jugo de la uva, que es un símbolo de la sangre de Cristo para salvación, la utilizó satanás, para degradar el hombre en el pecado, y conducirlo a la perdición </a:t>
            </a:r>
          </a:p>
        </p:txBody>
      </p:sp>
      <p:sp>
        <p:nvSpPr>
          <p:cNvPr id="3" name="Marcador de contenido 2"/>
          <p:cNvSpPr>
            <a:spLocks noGrp="1"/>
          </p:cNvSpPr>
          <p:nvPr>
            <p:ph idx="1"/>
          </p:nvPr>
        </p:nvSpPr>
        <p:spPr>
          <a:xfrm>
            <a:off x="838200" y="5834742"/>
            <a:ext cx="10515600" cy="885371"/>
          </a:xfrm>
          <a:pattFill prst="pct5">
            <a:fgClr>
              <a:schemeClr val="accent1">
                <a:lumMod val="40000"/>
                <a:lumOff val="60000"/>
              </a:schemeClr>
            </a:fgClr>
            <a:bgClr>
              <a:schemeClr val="bg1"/>
            </a:bgClr>
          </a:pattFill>
          <a:scene3d>
            <a:camera prst="orthographicFront"/>
            <a:lightRig rig="threePt" dir="t"/>
          </a:scene3d>
          <a:sp3d>
            <a:bevelT w="165100" prst="coolSlant"/>
          </a:sp3d>
        </p:spPr>
        <p:txBody>
          <a:bodyPr>
            <a:noAutofit/>
          </a:bodyPr>
          <a:lstStyle/>
          <a:p>
            <a:pPr marL="0" indent="0" algn="ctr">
              <a:buNone/>
            </a:pPr>
            <a:r>
              <a:rPr lang="es-CO" b="1" i="1" dirty="0">
                <a:effectLst>
                  <a:outerShdw blurRad="38100" dist="38100" dir="2700000" algn="tl">
                    <a:srgbClr val="000000">
                      <a:alpha val="43137"/>
                    </a:srgbClr>
                  </a:outerShdw>
                </a:effectLst>
              </a:rPr>
              <a:t>Sin embargo, hasta el día de hoy Dios dice: “Esto es mi sangre del pacto, la cual es derramada a favor de muchos” </a:t>
            </a:r>
            <a:r>
              <a:rPr lang="es-CO" b="1" i="1" dirty="0">
                <a:solidFill>
                  <a:srgbClr val="FF0000"/>
                </a:solidFill>
                <a:effectLst>
                  <a:outerShdw blurRad="38100" dist="38100" dir="2700000" algn="tl">
                    <a:srgbClr val="000000">
                      <a:alpha val="43137"/>
                    </a:srgbClr>
                  </a:outerShdw>
                </a:effectLst>
              </a:rPr>
              <a:t>(Mar.14:24).</a:t>
            </a:r>
          </a:p>
        </p:txBody>
      </p:sp>
      <p:pic>
        <p:nvPicPr>
          <p:cNvPr id="4" name="Imagen 3"/>
          <p:cNvPicPr>
            <a:picLocks noChangeAspect="1"/>
          </p:cNvPicPr>
          <p:nvPr/>
        </p:nvPicPr>
        <p:blipFill>
          <a:blip r:embed="rId2"/>
          <a:stretch>
            <a:fillRect/>
          </a:stretch>
        </p:blipFill>
        <p:spPr>
          <a:xfrm>
            <a:off x="838200" y="2778918"/>
            <a:ext cx="2993571" cy="2874963"/>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4512355" y="2778918"/>
            <a:ext cx="2847975" cy="2874963"/>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4"/>
          <a:stretch>
            <a:fillRect/>
          </a:stretch>
        </p:blipFill>
        <p:spPr>
          <a:xfrm>
            <a:off x="8040914" y="2778918"/>
            <a:ext cx="2857500" cy="2874963"/>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6270737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ltHorz">
          <a:fgClr>
            <a:schemeClr val="accent1"/>
          </a:fgClr>
          <a:bgClr>
            <a:schemeClr val="bg1"/>
          </a:bgClr>
        </a:patt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1">
              <a:lumMod val="40000"/>
              <a:lumOff val="60000"/>
            </a:schemeClr>
          </a:solidFill>
          <a:scene3d>
            <a:camera prst="orthographicFront"/>
            <a:lightRig rig="threePt" dir="t"/>
          </a:scene3d>
          <a:sp3d>
            <a:bevelT w="165100" prst="coolSlant"/>
          </a:sp3d>
        </p:spPr>
        <p:txBody>
          <a:bodyPr>
            <a:noAutofit/>
          </a:bodyPr>
          <a:lstStyle/>
          <a:p>
            <a:pPr algn="ctr"/>
            <a:r>
              <a:rPr lang="es-CO" sz="3200" b="1" i="1" dirty="0">
                <a:effectLst>
                  <a:outerShdw blurRad="38100" dist="38100" dir="2700000" algn="tl">
                    <a:srgbClr val="000000">
                      <a:alpha val="43137"/>
                    </a:srgbClr>
                  </a:outerShdw>
                </a:effectLst>
              </a:rPr>
              <a:t>El hombre que fue creado a imagen y semejanza de Dios, corona de la creación, para que cuidara del planeta, y amara a sus semejantes, ahora está completamente degradado.</a:t>
            </a:r>
          </a:p>
        </p:txBody>
      </p:sp>
      <p:sp>
        <p:nvSpPr>
          <p:cNvPr id="3" name="Marcador de contenido 2"/>
          <p:cNvSpPr>
            <a:spLocks noGrp="1"/>
          </p:cNvSpPr>
          <p:nvPr>
            <p:ph idx="1"/>
          </p:nvPr>
        </p:nvSpPr>
        <p:spPr>
          <a:xfrm>
            <a:off x="838200" y="5312228"/>
            <a:ext cx="10515600" cy="1277257"/>
          </a:xfrm>
          <a:pattFill prst="ltHorz">
            <a:fgClr>
              <a:schemeClr val="accent1">
                <a:lumMod val="40000"/>
                <a:lumOff val="60000"/>
              </a:schemeClr>
            </a:fgClr>
            <a:bgClr>
              <a:schemeClr val="bg1"/>
            </a:bgClr>
          </a:pattFill>
          <a:scene3d>
            <a:camera prst="orthographicFront"/>
            <a:lightRig rig="threePt" dir="t"/>
          </a:scene3d>
          <a:sp3d>
            <a:bevelT w="165100" prst="coolSlant"/>
          </a:sp3d>
        </p:spPr>
        <p:txBody>
          <a:bodyPr>
            <a:normAutofit fontScale="85000" lnSpcReduction="20000"/>
          </a:bodyPr>
          <a:lstStyle/>
          <a:p>
            <a:pPr marL="0" indent="0" algn="ctr">
              <a:buNone/>
            </a:pPr>
            <a:r>
              <a:rPr lang="es-CO" b="1" i="1" dirty="0">
                <a:effectLst>
                  <a:outerShdw blurRad="38100" dist="38100" dir="2700000" algn="tl">
                    <a:srgbClr val="000000">
                      <a:alpha val="43137"/>
                    </a:srgbClr>
                  </a:outerShdw>
                </a:effectLst>
              </a:rPr>
              <a:t>Que vergüenza, ¿Qué pensará Dios? ¿Y piensas tu que viviendo así, podrás tener derecho a heredar el reino de los cielos?</a:t>
            </a:r>
          </a:p>
          <a:p>
            <a:pPr marL="0" indent="0" algn="ctr">
              <a:buNone/>
            </a:pPr>
            <a:r>
              <a:rPr lang="es-CO" b="1" i="1" dirty="0">
                <a:effectLst>
                  <a:outerShdw blurRad="38100" dist="38100" dir="2700000" algn="tl">
                    <a:srgbClr val="000000">
                      <a:alpha val="43137"/>
                    </a:srgbClr>
                  </a:outerShdw>
                </a:effectLst>
              </a:rPr>
              <a:t>Esto es lo que ha logrado Satanás al separarte de Dios, y te perderás si no despiertas.</a:t>
            </a:r>
          </a:p>
        </p:txBody>
      </p:sp>
      <p:pic>
        <p:nvPicPr>
          <p:cNvPr id="6" name="Imagen 5"/>
          <p:cNvPicPr>
            <a:picLocks noChangeAspect="1"/>
          </p:cNvPicPr>
          <p:nvPr/>
        </p:nvPicPr>
        <p:blipFill>
          <a:blip r:embed="rId2"/>
          <a:stretch>
            <a:fillRect/>
          </a:stretch>
        </p:blipFill>
        <p:spPr>
          <a:xfrm>
            <a:off x="838201" y="2255610"/>
            <a:ext cx="2732314" cy="2571750"/>
          </a:xfrm>
          <a:prstGeom prst="rect">
            <a:avLst/>
          </a:prstGeom>
          <a:scene3d>
            <a:camera prst="orthographicFront"/>
            <a:lightRig rig="threePt" dir="t"/>
          </a:scene3d>
          <a:sp3d>
            <a:bevelT w="165100" prst="coolSlant"/>
          </a:sp3d>
        </p:spPr>
      </p:pic>
      <p:pic>
        <p:nvPicPr>
          <p:cNvPr id="7" name="Imagen 6"/>
          <p:cNvPicPr>
            <a:picLocks noChangeAspect="1"/>
          </p:cNvPicPr>
          <p:nvPr/>
        </p:nvPicPr>
        <p:blipFill>
          <a:blip r:embed="rId3"/>
          <a:stretch>
            <a:fillRect/>
          </a:stretch>
        </p:blipFill>
        <p:spPr>
          <a:xfrm>
            <a:off x="6905852" y="2303235"/>
            <a:ext cx="2296205" cy="2552700"/>
          </a:xfrm>
          <a:prstGeom prst="rect">
            <a:avLst/>
          </a:prstGeom>
          <a:scene3d>
            <a:camera prst="orthographicFront"/>
            <a:lightRig rig="threePt" dir="t"/>
          </a:scene3d>
          <a:sp3d>
            <a:bevelT w="165100" prst="coolSlant"/>
          </a:sp3d>
        </p:spPr>
      </p:pic>
      <p:pic>
        <p:nvPicPr>
          <p:cNvPr id="9" name="Imagen 8"/>
          <p:cNvPicPr>
            <a:picLocks noChangeAspect="1"/>
          </p:cNvPicPr>
          <p:nvPr/>
        </p:nvPicPr>
        <p:blipFill>
          <a:blip r:embed="rId4"/>
          <a:stretch>
            <a:fillRect/>
          </a:stretch>
        </p:blipFill>
        <p:spPr>
          <a:xfrm>
            <a:off x="3809433" y="2255610"/>
            <a:ext cx="2857500" cy="2628900"/>
          </a:xfrm>
          <a:prstGeom prst="rect">
            <a:avLst/>
          </a:prstGeom>
          <a:scene3d>
            <a:camera prst="orthographicFront"/>
            <a:lightRig rig="threePt" dir="t"/>
          </a:scene3d>
          <a:sp3d>
            <a:bevelT w="165100" prst="coolSlant"/>
          </a:sp3d>
        </p:spPr>
      </p:pic>
      <p:pic>
        <p:nvPicPr>
          <p:cNvPr id="10" name="Imagen 9"/>
          <p:cNvPicPr>
            <a:picLocks noChangeAspect="1"/>
          </p:cNvPicPr>
          <p:nvPr/>
        </p:nvPicPr>
        <p:blipFill>
          <a:blip r:embed="rId5"/>
          <a:stretch>
            <a:fillRect/>
          </a:stretch>
        </p:blipFill>
        <p:spPr>
          <a:xfrm>
            <a:off x="9629322" y="2255610"/>
            <a:ext cx="2019300" cy="257175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5099065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ltHorz">
          <a:fgClr>
            <a:schemeClr val="accent1"/>
          </a:fgClr>
          <a:bgClr>
            <a:schemeClr val="bg1"/>
          </a:bgClr>
        </a:patt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4818744" y="0"/>
            <a:ext cx="7213600" cy="6858000"/>
          </a:xfrm>
          <a:prstGeom prst="rect">
            <a:avLst/>
          </a:prstGeom>
          <a:scene3d>
            <a:camera prst="orthographicFront"/>
            <a:lightRig rig="threePt" dir="t"/>
          </a:scene3d>
          <a:sp3d>
            <a:bevelT w="165100" prst="coolSlant"/>
          </a:sp3d>
        </p:spPr>
      </p:pic>
      <p:sp>
        <p:nvSpPr>
          <p:cNvPr id="5" name="Rectángulo 4"/>
          <p:cNvSpPr/>
          <p:nvPr/>
        </p:nvSpPr>
        <p:spPr>
          <a:xfrm>
            <a:off x="377372" y="383792"/>
            <a:ext cx="3526971" cy="5509200"/>
          </a:xfrm>
          <a:prstGeom prst="rect">
            <a:avLst/>
          </a:prstGeom>
          <a:pattFill prst="pct5">
            <a:fgClr>
              <a:schemeClr val="tx2">
                <a:lumMod val="20000"/>
                <a:lumOff val="80000"/>
              </a:schemeClr>
            </a:fgClr>
            <a:bgClr>
              <a:schemeClr val="bg1"/>
            </a:bgClr>
          </a:pattFill>
          <a:scene3d>
            <a:camera prst="orthographicFront"/>
            <a:lightRig rig="threePt" dir="t"/>
          </a:scene3d>
          <a:sp3d>
            <a:bevelT w="139700" prst="cross"/>
          </a:sp3d>
        </p:spPr>
        <p:txBody>
          <a:bodyPr wrap="square">
            <a:spAutoFit/>
          </a:bodyPr>
          <a:lstStyle/>
          <a:p>
            <a:pPr algn="ctr"/>
            <a:endParaRPr lang="es-CO" sz="3200" b="1" i="1" dirty="0"/>
          </a:p>
          <a:p>
            <a:pPr algn="ctr"/>
            <a:r>
              <a:rPr lang="es-CO" sz="3200" b="1" i="1" dirty="0"/>
              <a:t>El propósito del diablo al inducirte al consumo de alcohol, es separarte de Dios, es dañar todo tu organismo, y finalmente conducirte </a:t>
            </a:r>
            <a:r>
              <a:rPr lang="es-CO" sz="3200" b="1" i="1"/>
              <a:t>a la muerte </a:t>
            </a:r>
            <a:r>
              <a:rPr lang="es-CO" sz="3200" b="1" i="1" dirty="0"/>
              <a:t>eterna</a:t>
            </a:r>
            <a:r>
              <a:rPr lang="es-CO" sz="1600" dirty="0"/>
              <a:t>.</a:t>
            </a:r>
          </a:p>
        </p:txBody>
      </p:sp>
    </p:spTree>
    <p:extLst>
      <p:ext uri="{BB962C8B-B14F-4D97-AF65-F5344CB8AC3E}">
        <p14:creationId xmlns:p14="http://schemas.microsoft.com/office/powerpoint/2010/main" val="18464768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78971"/>
            <a:ext cx="6636657" cy="6110515"/>
          </a:xfrm>
          <a:solidFill>
            <a:schemeClr val="accent5">
              <a:lumMod val="20000"/>
              <a:lumOff val="80000"/>
            </a:schemeClr>
          </a:solidFill>
          <a:scene3d>
            <a:camera prst="orthographicFront"/>
            <a:lightRig rig="threePt" dir="t"/>
          </a:scene3d>
          <a:sp3d>
            <a:bevelT w="139700" prst="cross"/>
          </a:sp3d>
        </p:spPr>
        <p:txBody>
          <a:bodyPr>
            <a:normAutofit fontScale="77500" lnSpcReduction="20000"/>
          </a:bodyPr>
          <a:lstStyle/>
          <a:p>
            <a:pPr marL="0" indent="0">
              <a:buNone/>
            </a:pPr>
            <a:r>
              <a:rPr lang="es-CO" sz="4000" dirty="0"/>
              <a:t>Las evidencias demuestran que Satanás ha tenido éxito en apartar al mundo de Dios. </a:t>
            </a:r>
          </a:p>
          <a:p>
            <a:pPr marL="0" indent="0" algn="ctr">
              <a:buNone/>
            </a:pPr>
            <a:endParaRPr lang="es-CO" sz="4000" dirty="0"/>
          </a:p>
          <a:p>
            <a:pPr marL="0" indent="0">
              <a:buNone/>
            </a:pPr>
            <a:r>
              <a:rPr lang="es-CO" sz="4000" dirty="0"/>
              <a:t>Ha convertido en una maldición mortal las bendiciones inherentes al amor y la misericordia de Dios. </a:t>
            </a:r>
          </a:p>
          <a:p>
            <a:pPr marL="0" indent="0">
              <a:buNone/>
            </a:pPr>
            <a:endParaRPr lang="es-CO" sz="4000" dirty="0"/>
          </a:p>
          <a:p>
            <a:pPr marL="0" indent="0">
              <a:buNone/>
            </a:pPr>
            <a:endParaRPr lang="es-CO" sz="4000" dirty="0"/>
          </a:p>
          <a:p>
            <a:pPr marL="0" indent="0">
              <a:buNone/>
            </a:pPr>
            <a:r>
              <a:rPr lang="es-CO" sz="4000" dirty="0"/>
              <a:t>Ha llenado a los hombres con el ansia del licor y del tabaco. Este apetito, que no tiene fundamento alguno en la naturaleza, ha destruido a millones. </a:t>
            </a:r>
            <a:r>
              <a:rPr lang="es-CO" sz="4000" dirty="0">
                <a:solidFill>
                  <a:srgbClr val="FF0000"/>
                </a:solidFill>
              </a:rPr>
              <a:t>The Review and Herald, 16 de abril de 1901.</a:t>
            </a:r>
          </a:p>
          <a:p>
            <a:endParaRPr lang="es-CO" dirty="0"/>
          </a:p>
        </p:txBody>
      </p:sp>
      <p:pic>
        <p:nvPicPr>
          <p:cNvPr id="2" name="Imagen 1"/>
          <p:cNvPicPr>
            <a:picLocks noChangeAspect="1"/>
          </p:cNvPicPr>
          <p:nvPr/>
        </p:nvPicPr>
        <p:blipFill>
          <a:blip r:embed="rId3"/>
          <a:stretch>
            <a:fillRect/>
          </a:stretch>
        </p:blipFill>
        <p:spPr>
          <a:xfrm>
            <a:off x="7765144" y="307974"/>
            <a:ext cx="3759200" cy="1520825"/>
          </a:xfrm>
          <a:prstGeom prst="rect">
            <a:avLst/>
          </a:prstGeom>
        </p:spPr>
      </p:pic>
      <p:pic>
        <p:nvPicPr>
          <p:cNvPr id="4" name="Imagen 3"/>
          <p:cNvPicPr>
            <a:picLocks noChangeAspect="1"/>
          </p:cNvPicPr>
          <p:nvPr/>
        </p:nvPicPr>
        <p:blipFill>
          <a:blip r:embed="rId4"/>
          <a:stretch>
            <a:fillRect/>
          </a:stretch>
        </p:blipFill>
        <p:spPr>
          <a:xfrm>
            <a:off x="8215994" y="1963737"/>
            <a:ext cx="2857500" cy="1914525"/>
          </a:xfrm>
          <a:prstGeom prst="rect">
            <a:avLst/>
          </a:prstGeom>
        </p:spPr>
      </p:pic>
      <p:sp>
        <p:nvSpPr>
          <p:cNvPr id="5" name="Rectángulo 4"/>
          <p:cNvSpPr/>
          <p:nvPr/>
        </p:nvSpPr>
        <p:spPr>
          <a:xfrm>
            <a:off x="8914640" y="3878262"/>
            <a:ext cx="1776192" cy="400110"/>
          </a:xfrm>
          <a:prstGeom prst="rect">
            <a:avLst/>
          </a:prstGeom>
        </p:spPr>
        <p:txBody>
          <a:bodyPr wrap="none">
            <a:spAutoFit/>
          </a:bodyPr>
          <a:lstStyle/>
          <a:p>
            <a:r>
              <a:rPr lang="es-CO" sz="2000" b="1" dirty="0"/>
              <a:t>Libre albedrío. </a:t>
            </a:r>
          </a:p>
        </p:txBody>
      </p:sp>
      <p:pic>
        <p:nvPicPr>
          <p:cNvPr id="6" name="Imagen 5"/>
          <p:cNvPicPr>
            <a:picLocks noChangeAspect="1"/>
          </p:cNvPicPr>
          <p:nvPr/>
        </p:nvPicPr>
        <p:blipFill>
          <a:blip r:embed="rId5"/>
          <a:stretch>
            <a:fillRect/>
          </a:stretch>
        </p:blipFill>
        <p:spPr>
          <a:xfrm>
            <a:off x="8528050" y="4489904"/>
            <a:ext cx="2857500" cy="2143125"/>
          </a:xfrm>
          <a:prstGeom prst="rect">
            <a:avLst/>
          </a:prstGeom>
        </p:spPr>
      </p:pic>
    </p:spTree>
    <p:extLst>
      <p:ext uri="{BB962C8B-B14F-4D97-AF65-F5344CB8AC3E}">
        <p14:creationId xmlns:p14="http://schemas.microsoft.com/office/powerpoint/2010/main" val="2894257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ltHorz">
          <a:fgClr>
            <a:schemeClr val="accent1"/>
          </a:fgClr>
          <a:bgClr>
            <a:schemeClr val="bg1"/>
          </a:bgClr>
        </a:patt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64457"/>
            <a:ext cx="10515600" cy="6066972"/>
          </a:xfrm>
          <a:solidFill>
            <a:schemeClr val="accent3">
              <a:lumMod val="20000"/>
              <a:lumOff val="80000"/>
            </a:schemeClr>
          </a:solidFill>
          <a:scene3d>
            <a:camera prst="orthographicFront"/>
            <a:lightRig rig="threePt" dir="t"/>
          </a:scene3d>
          <a:sp3d>
            <a:bevelT w="139700" prst="cross"/>
          </a:sp3d>
        </p:spPr>
        <p:txBody>
          <a:bodyPr>
            <a:normAutofit fontScale="92500" lnSpcReduction="10000"/>
          </a:bodyPr>
          <a:lstStyle/>
          <a:p>
            <a:pPr marL="0" indent="0">
              <a:buNone/>
            </a:pPr>
            <a:r>
              <a:rPr lang="es-CO" sz="3900" b="1" u="sng" dirty="0"/>
              <a:t>El secreto de la estrategia enemiga</a:t>
            </a:r>
            <a:r>
              <a:rPr lang="es-CO" sz="3900" b="1" dirty="0"/>
              <a:t>:</a:t>
            </a:r>
          </a:p>
          <a:p>
            <a:pPr marL="514350" indent="-514350">
              <a:buFont typeface="+mj-lt"/>
              <a:buAutoNum type="arabicPeriod"/>
            </a:pPr>
            <a:endParaRPr lang="es-CO" b="1" dirty="0">
              <a:solidFill>
                <a:srgbClr val="FF0000"/>
              </a:solidFill>
            </a:endParaRPr>
          </a:p>
          <a:p>
            <a:pPr marL="514350" indent="-514350">
              <a:buFont typeface="+mj-lt"/>
              <a:buAutoNum type="arabicPeriod"/>
            </a:pPr>
            <a:r>
              <a:rPr lang="es-CO" b="1" dirty="0">
                <a:solidFill>
                  <a:srgbClr val="FF0000"/>
                </a:solidFill>
              </a:rPr>
              <a:t>La </a:t>
            </a:r>
            <a:r>
              <a:rPr lang="es-CO" b="1" u="sng" dirty="0">
                <a:solidFill>
                  <a:srgbClr val="FF0000"/>
                </a:solidFill>
              </a:rPr>
              <a:t>intemperancia</a:t>
            </a:r>
            <a:r>
              <a:rPr lang="es-CO" b="1" dirty="0">
                <a:solidFill>
                  <a:srgbClr val="FF0000"/>
                </a:solidFill>
              </a:rPr>
              <a:t> de cualquier clase entorpece los órganos sensoriales y debilita de tal forma el poder cerebral, que las cosas eternas no son apreciadas, sino colocadas en el mismo nivel que las cosas comunes. </a:t>
            </a:r>
          </a:p>
          <a:p>
            <a:pPr marL="514350" indent="-514350">
              <a:buFont typeface="+mj-lt"/>
              <a:buAutoNum type="arabicPeriod"/>
            </a:pPr>
            <a:r>
              <a:rPr lang="es-CO" b="1" dirty="0">
                <a:solidFill>
                  <a:srgbClr val="002060"/>
                </a:solidFill>
              </a:rPr>
              <a:t>Las facultades superiores de la mente, destinadas a propósitos elevados, son puestas en la esclavitud de las pasiones más bajas. </a:t>
            </a:r>
          </a:p>
          <a:p>
            <a:pPr marL="514350" indent="-514350">
              <a:buFont typeface="+mj-lt"/>
              <a:buAutoNum type="arabicPeriod"/>
            </a:pPr>
            <a:r>
              <a:rPr lang="es-CO" b="1" dirty="0">
                <a:solidFill>
                  <a:schemeClr val="accent2">
                    <a:lumMod val="75000"/>
                  </a:schemeClr>
                </a:solidFill>
              </a:rPr>
              <a:t>Si nuestros hábitos físicos no son correctos, nuestras facultades mentales y morales no pueden ser fuertes, porque hay una estrecha relación entre lo físico y lo moral. </a:t>
            </a:r>
            <a:r>
              <a:rPr lang="es-CO" dirty="0"/>
              <a:t>Testimonies for the Church 3:50, 51.</a:t>
            </a:r>
          </a:p>
          <a:p>
            <a:pPr marL="514350" indent="-514350">
              <a:buFont typeface="+mj-lt"/>
              <a:buAutoNum type="arabicPeriod"/>
            </a:pPr>
            <a:r>
              <a:rPr lang="es-CO" b="1" dirty="0">
                <a:solidFill>
                  <a:srgbClr val="C00000"/>
                </a:solidFill>
              </a:rPr>
              <a:t>Los nervios del cerebro que relacionan todo el organismo entre sí son el único medio por el cual el cielo puede comunicarse con el hombre, y afectan su vida más íntima. </a:t>
            </a:r>
          </a:p>
          <a:p>
            <a:pPr marL="514350" indent="-514350">
              <a:buFont typeface="+mj-lt"/>
              <a:buAutoNum type="arabicPeriod"/>
            </a:pPr>
            <a:r>
              <a:rPr lang="es-CO" b="1" dirty="0"/>
              <a:t>Cualquier cosa que perturbe la circulación de las corrientes eléctricas del sistema nervioso, disminuye la fuerza de las potencias vitales, y como resultado se atenúa la sensibilidad de la mente. </a:t>
            </a:r>
          </a:p>
          <a:p>
            <a:pPr marL="514350" indent="-514350">
              <a:buFont typeface="+mj-lt"/>
              <a:buAutoNum type="arabicPeriod"/>
            </a:pPr>
            <a:endParaRPr lang="es-CO" dirty="0"/>
          </a:p>
          <a:p>
            <a:pPr marL="514350" indent="-514350">
              <a:buFont typeface="+mj-lt"/>
              <a:buAutoNum type="arabicPeriod"/>
            </a:pPr>
            <a:endParaRPr lang="es-CO" dirty="0"/>
          </a:p>
          <a:p>
            <a:endParaRPr lang="es-CO" dirty="0"/>
          </a:p>
        </p:txBody>
      </p:sp>
    </p:spTree>
    <p:extLst>
      <p:ext uri="{BB962C8B-B14F-4D97-AF65-F5344CB8AC3E}">
        <p14:creationId xmlns:p14="http://schemas.microsoft.com/office/powerpoint/2010/main" val="36124342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heel(1)">
                                      <p:cBhvr>
                                        <p:cTn id="7" dur="20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wipe(down)">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barn(inVertical)">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down)">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accent3">
              <a:lumMod val="20000"/>
              <a:lumOff val="80000"/>
            </a:schemeClr>
          </a:solidFill>
          <a:scene3d>
            <a:camera prst="orthographicFront"/>
            <a:lightRig rig="threePt" dir="t"/>
          </a:scene3d>
          <a:sp3d>
            <a:bevelT w="165100" prst="coolSlant"/>
          </a:sp3d>
        </p:spPr>
        <p:txBody>
          <a:bodyPr/>
          <a:lstStyle/>
          <a:p>
            <a:pPr algn="ctr"/>
            <a:r>
              <a:rPr lang="es-CO" b="1" i="1" dirty="0">
                <a:effectLst>
                  <a:outerShdw blurRad="38100" dist="38100" dir="2700000" algn="tl">
                    <a:srgbClr val="000000">
                      <a:alpha val="43137"/>
                    </a:srgbClr>
                  </a:outerShdw>
                </a:effectLst>
              </a:rPr>
              <a:t>La estrategia de Satanás es conducirnos a ser INTEMPERANTES</a:t>
            </a:r>
          </a:p>
        </p:txBody>
      </p:sp>
      <p:sp>
        <p:nvSpPr>
          <p:cNvPr id="3" name="Marcador de contenido 2"/>
          <p:cNvSpPr>
            <a:spLocks noGrp="1"/>
          </p:cNvSpPr>
          <p:nvPr>
            <p:ph idx="1"/>
          </p:nvPr>
        </p:nvSpPr>
        <p:spPr>
          <a:xfrm>
            <a:off x="968829" y="5021942"/>
            <a:ext cx="10515600" cy="1669144"/>
          </a:xfrm>
          <a:solidFill>
            <a:schemeClr val="accent3">
              <a:lumMod val="20000"/>
              <a:lumOff val="80000"/>
            </a:schemeClr>
          </a:solidFill>
          <a:scene3d>
            <a:camera prst="orthographicFront"/>
            <a:lightRig rig="threePt" dir="t"/>
          </a:scene3d>
          <a:sp3d>
            <a:bevelT w="165100" prst="coolSlant"/>
          </a:sp3d>
        </p:spPr>
        <p:txBody>
          <a:bodyPr>
            <a:noAutofit/>
          </a:bodyPr>
          <a:lstStyle/>
          <a:p>
            <a:pPr marL="0" indent="0">
              <a:buNone/>
            </a:pPr>
            <a:r>
              <a:rPr lang="es-CO" sz="2400" b="1" dirty="0"/>
              <a:t>El alcohol que nuestro cuerpo necesita se produce dentro del proceso de la nutricion, en cantidad suficiente que no produce trastorno en nuestro organismo, como demostración simple podemos afirmar que comiendo una manzana , en el proceso de la digestión produce moléculas c de alcohol, y en todo alimento que se consume glucosa. </a:t>
            </a:r>
          </a:p>
        </p:txBody>
      </p:sp>
      <p:pic>
        <p:nvPicPr>
          <p:cNvPr id="4" name="Imagen 3"/>
          <p:cNvPicPr>
            <a:picLocks noChangeAspect="1"/>
          </p:cNvPicPr>
          <p:nvPr/>
        </p:nvPicPr>
        <p:blipFill>
          <a:blip r:embed="rId2"/>
          <a:stretch>
            <a:fillRect/>
          </a:stretch>
        </p:blipFill>
        <p:spPr>
          <a:xfrm>
            <a:off x="838200" y="2206171"/>
            <a:ext cx="2703286" cy="2641600"/>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3"/>
          <a:stretch>
            <a:fillRect/>
          </a:stretch>
        </p:blipFill>
        <p:spPr>
          <a:xfrm>
            <a:off x="7300687" y="2206172"/>
            <a:ext cx="4053114" cy="2641600"/>
          </a:xfrm>
          <a:prstGeom prst="rect">
            <a:avLst/>
          </a:prstGeom>
          <a:scene3d>
            <a:camera prst="orthographicFront"/>
            <a:lightRig rig="threePt" dir="t"/>
          </a:scene3d>
          <a:sp3d>
            <a:bevelT w="165100" prst="coolSlant"/>
          </a:sp3d>
        </p:spPr>
      </p:pic>
      <p:pic>
        <p:nvPicPr>
          <p:cNvPr id="8" name="Imagen 7"/>
          <p:cNvPicPr>
            <a:picLocks noChangeAspect="1"/>
          </p:cNvPicPr>
          <p:nvPr/>
        </p:nvPicPr>
        <p:blipFill>
          <a:blip r:embed="rId4"/>
          <a:stretch>
            <a:fillRect/>
          </a:stretch>
        </p:blipFill>
        <p:spPr>
          <a:xfrm>
            <a:off x="3788229" y="2206172"/>
            <a:ext cx="3352800" cy="2641600"/>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3101249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normAutofit/>
          </a:bodyPr>
          <a:lstStyle/>
          <a:p>
            <a:r>
              <a:rPr lang="es-CO" b="1" i="1" dirty="0">
                <a:effectLst>
                  <a:outerShdw blurRad="38100" dist="38100" dir="2700000" algn="tl">
                    <a:srgbClr val="000000">
                      <a:alpha val="43137"/>
                    </a:srgbClr>
                  </a:outerShdw>
                </a:effectLst>
              </a:rPr>
              <a:t>Una persona separada de Dios, es una persona egoísta que pieza solamente en si misma.</a:t>
            </a:r>
          </a:p>
        </p:txBody>
      </p:sp>
      <p:pic>
        <p:nvPicPr>
          <p:cNvPr id="4" name="Imagen 3"/>
          <p:cNvPicPr>
            <a:picLocks noChangeAspect="1"/>
          </p:cNvPicPr>
          <p:nvPr/>
        </p:nvPicPr>
        <p:blipFill>
          <a:blip r:embed="rId2"/>
          <a:stretch>
            <a:fillRect/>
          </a:stretch>
        </p:blipFill>
        <p:spPr>
          <a:xfrm>
            <a:off x="838200" y="1932302"/>
            <a:ext cx="10515600" cy="4671698"/>
          </a:xfrm>
          <a:prstGeom prst="rect">
            <a:avLst/>
          </a:prstGeom>
          <a:effectLst>
            <a:glow rad="228600">
              <a:schemeClr val="accent2">
                <a:satMod val="175000"/>
                <a:alpha val="40000"/>
              </a:schemeClr>
            </a:glow>
          </a:effectLst>
        </p:spPr>
      </p:pic>
      <p:sp>
        <p:nvSpPr>
          <p:cNvPr id="5" name="Rectángulo 4"/>
          <p:cNvSpPr/>
          <p:nvPr/>
        </p:nvSpPr>
        <p:spPr>
          <a:xfrm>
            <a:off x="4557486" y="4905606"/>
            <a:ext cx="6096000" cy="830997"/>
          </a:xfrm>
          <a:prstGeom prst="rect">
            <a:avLst/>
          </a:prstGeom>
        </p:spPr>
        <p:txBody>
          <a:bodyPr>
            <a:spAutoFit/>
          </a:bodyPr>
          <a:lstStyle/>
          <a:p>
            <a:r>
              <a:rPr lang="es-CO" sz="2400" dirty="0">
                <a:solidFill>
                  <a:schemeClr val="bg1"/>
                </a:solidFill>
                <a:latin typeface="Bodoni MT" panose="02070603080606020203" pitchFamily="18" charset="0"/>
              </a:rPr>
              <a:t>Tendencia que tiene una persona a comer y beber en exceso, </a:t>
            </a:r>
            <a:r>
              <a:rPr lang="es-CO" sz="2400" u="sng" dirty="0">
                <a:solidFill>
                  <a:schemeClr val="bg1"/>
                </a:solidFill>
                <a:latin typeface="Bodoni MT" panose="02070603080606020203" pitchFamily="18" charset="0"/>
              </a:rPr>
              <a:t>sin tener hambre</a:t>
            </a:r>
          </a:p>
        </p:txBody>
      </p:sp>
      <p:sp>
        <p:nvSpPr>
          <p:cNvPr id="6" name="Rectángulo 5"/>
          <p:cNvSpPr/>
          <p:nvPr/>
        </p:nvSpPr>
        <p:spPr>
          <a:xfrm>
            <a:off x="4557486" y="5732920"/>
            <a:ext cx="6096000" cy="830997"/>
          </a:xfrm>
          <a:prstGeom prst="rect">
            <a:avLst/>
          </a:prstGeom>
        </p:spPr>
        <p:txBody>
          <a:bodyPr>
            <a:spAutoFit/>
          </a:bodyPr>
          <a:lstStyle/>
          <a:p>
            <a:r>
              <a:rPr lang="es-CO" dirty="0"/>
              <a:t> </a:t>
            </a:r>
            <a:r>
              <a:rPr lang="es-CO" sz="2400" dirty="0">
                <a:solidFill>
                  <a:schemeClr val="bg1"/>
                </a:solidFill>
                <a:latin typeface="Brush Script MT" panose="03060802040406070304" pitchFamily="66" charset="0"/>
              </a:rPr>
              <a:t>Exceso en la comida o bebida, y </a:t>
            </a:r>
            <a:r>
              <a:rPr lang="es-CO" sz="2400" u="sng" dirty="0">
                <a:solidFill>
                  <a:schemeClr val="bg1"/>
                </a:solidFill>
                <a:latin typeface="Brush Script MT" panose="03060802040406070304" pitchFamily="66" charset="0"/>
              </a:rPr>
              <a:t>apetito desordenado</a:t>
            </a:r>
            <a:r>
              <a:rPr lang="es-CO" sz="2400" dirty="0">
                <a:solidFill>
                  <a:schemeClr val="bg1"/>
                </a:solidFill>
                <a:latin typeface="Brush Script MT" panose="03060802040406070304" pitchFamily="66" charset="0"/>
              </a:rPr>
              <a:t> de comer y beber.</a:t>
            </a:r>
            <a:endParaRPr lang="es-CO" dirty="0">
              <a:solidFill>
                <a:schemeClr val="bg1"/>
              </a:solidFill>
              <a:latin typeface="Brush Script MT" panose="03060802040406070304" pitchFamily="66" charset="0"/>
            </a:endParaRPr>
          </a:p>
        </p:txBody>
      </p:sp>
    </p:spTree>
    <p:extLst>
      <p:ext uri="{BB962C8B-B14F-4D97-AF65-F5344CB8AC3E}">
        <p14:creationId xmlns:p14="http://schemas.microsoft.com/office/powerpoint/2010/main" val="29798902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1" y="464456"/>
            <a:ext cx="6781800" cy="6110515"/>
          </a:xfrm>
          <a:solidFill>
            <a:schemeClr val="accent3">
              <a:lumMod val="20000"/>
              <a:lumOff val="80000"/>
            </a:schemeClr>
          </a:solidFill>
          <a:effectLst>
            <a:glow rad="101600">
              <a:srgbClr val="C00000">
                <a:alpha val="60000"/>
              </a:srgbClr>
            </a:glow>
          </a:effectLst>
        </p:spPr>
        <p:txBody>
          <a:bodyPr>
            <a:normAutofit fontScale="92500" lnSpcReduction="20000"/>
          </a:bodyPr>
          <a:lstStyle/>
          <a:p>
            <a:pPr marL="0" indent="0">
              <a:buNone/>
            </a:pPr>
            <a:endParaRPr lang="es-CO" dirty="0"/>
          </a:p>
          <a:p>
            <a:pPr marL="0" indent="0">
              <a:buNone/>
            </a:pPr>
            <a:r>
              <a:rPr lang="es-CO" sz="3000" b="1" dirty="0"/>
              <a:t>6</a:t>
            </a:r>
            <a:r>
              <a:rPr lang="es-CO" dirty="0"/>
              <a:t>. Satanás se halla constantemente alerta para colocar por completo bajo su dominio a la raza humana. La forma más poderosa en que él hace presa del hombre es el apetito. que trata de estimular de toda manera posible </a:t>
            </a:r>
            <a:r>
              <a:rPr lang="es-CO" dirty="0">
                <a:solidFill>
                  <a:srgbClr val="FF0000"/>
                </a:solidFill>
              </a:rPr>
              <a:t>¡Consejos Sobre el Régimen Alimenticio, pág. 177). </a:t>
            </a:r>
          </a:p>
          <a:p>
            <a:endParaRPr lang="es-CO" dirty="0">
              <a:solidFill>
                <a:srgbClr val="FF0000"/>
              </a:solidFill>
            </a:endParaRPr>
          </a:p>
          <a:p>
            <a:pPr marL="0" indent="0">
              <a:buNone/>
            </a:pPr>
            <a:r>
              <a:rPr lang="es-CO" sz="3500" b="1" dirty="0"/>
              <a:t>7</a:t>
            </a:r>
            <a:r>
              <a:rPr lang="es-CO" dirty="0"/>
              <a:t>. Satanás había estado en guerra con el gobierno de Dios desde que se rebeló por primera vez. </a:t>
            </a:r>
          </a:p>
          <a:p>
            <a:pPr marL="0" indent="0">
              <a:buNone/>
            </a:pPr>
            <a:r>
              <a:rPr lang="es-CO" dirty="0"/>
              <a:t>Su éxito al tentar a Adán y a Eva en el Edén y la introducción del pecado en el mundo había envalentonado a este archienemigo. Se había jactado orgullosamente ante los ángeles celestiales que cuando Cristo apareciese, tomando la naturaleza humana, sería más débil que él mismo [Satanás] y sería vencido por su poder. </a:t>
            </a:r>
          </a:p>
          <a:p>
            <a:endParaRPr lang="es-CO" dirty="0"/>
          </a:p>
          <a:p>
            <a:endParaRPr lang="es-CO" dirty="0"/>
          </a:p>
        </p:txBody>
      </p:sp>
      <p:pic>
        <p:nvPicPr>
          <p:cNvPr id="2" name="Imagen 1"/>
          <p:cNvPicPr>
            <a:picLocks noChangeAspect="1"/>
          </p:cNvPicPr>
          <p:nvPr/>
        </p:nvPicPr>
        <p:blipFill>
          <a:blip r:embed="rId2"/>
          <a:stretch>
            <a:fillRect/>
          </a:stretch>
        </p:blipFill>
        <p:spPr>
          <a:xfrm>
            <a:off x="7905750" y="256720"/>
            <a:ext cx="4286250" cy="3219450"/>
          </a:xfrm>
          <a:prstGeom prst="rect">
            <a:avLst/>
          </a:prstGeom>
        </p:spPr>
      </p:pic>
      <p:pic>
        <p:nvPicPr>
          <p:cNvPr id="4" name="Imagen 3"/>
          <p:cNvPicPr>
            <a:picLocks noChangeAspect="1"/>
          </p:cNvPicPr>
          <p:nvPr/>
        </p:nvPicPr>
        <p:blipFill>
          <a:blip r:embed="rId3"/>
          <a:stretch>
            <a:fillRect/>
          </a:stretch>
        </p:blipFill>
        <p:spPr>
          <a:xfrm>
            <a:off x="8026401" y="3316415"/>
            <a:ext cx="3817256" cy="3127928"/>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1799284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51543"/>
            <a:ext cx="7493000" cy="2902858"/>
          </a:xfrm>
        </p:spPr>
        <p:txBody>
          <a:bodyPr>
            <a:normAutofit lnSpcReduction="10000"/>
          </a:bodyPr>
          <a:lstStyle/>
          <a:p>
            <a:r>
              <a:rPr lang="es-CO" sz="3800" b="1" dirty="0"/>
              <a:t>8</a:t>
            </a:r>
            <a:r>
              <a:rPr lang="es-CO" dirty="0"/>
              <a:t>. Se alegró de que Adán y Eva en el Edén no pudieron resistir sus insinuaciones cuando provocó su apetito. En la misma forma venció a los habitantes del mundo antiguo, mediante la complacencia del apetito sensual y de las pasiones corruptas. Mediante la complacencia del apetito había vencido a los israelitas. </a:t>
            </a:r>
          </a:p>
          <a:p>
            <a:endParaRPr lang="es-CO" dirty="0"/>
          </a:p>
        </p:txBody>
      </p:sp>
      <p:pic>
        <p:nvPicPr>
          <p:cNvPr id="2" name="Imagen 1"/>
          <p:cNvPicPr>
            <a:picLocks noChangeAspect="1"/>
          </p:cNvPicPr>
          <p:nvPr/>
        </p:nvPicPr>
        <p:blipFill>
          <a:blip r:embed="rId2"/>
          <a:stretch>
            <a:fillRect/>
          </a:stretch>
        </p:blipFill>
        <p:spPr>
          <a:xfrm>
            <a:off x="8795657" y="0"/>
            <a:ext cx="3244254" cy="2656114"/>
          </a:xfrm>
          <a:prstGeom prst="rect">
            <a:avLst/>
          </a:prstGeom>
        </p:spPr>
      </p:pic>
      <p:sp>
        <p:nvSpPr>
          <p:cNvPr id="4" name="Rectángulo 3"/>
          <p:cNvSpPr/>
          <p:nvPr/>
        </p:nvSpPr>
        <p:spPr>
          <a:xfrm>
            <a:off x="373742" y="3593184"/>
            <a:ext cx="11513458" cy="3170099"/>
          </a:xfrm>
          <a:prstGeom prst="rect">
            <a:avLst/>
          </a:prstGeom>
          <a:solidFill>
            <a:schemeClr val="tx2">
              <a:lumMod val="20000"/>
              <a:lumOff val="80000"/>
            </a:schemeClr>
          </a:solidFill>
          <a:scene3d>
            <a:camera prst="orthographicFront"/>
            <a:lightRig rig="threePt" dir="t"/>
          </a:scene3d>
          <a:sp3d>
            <a:bevelT w="165100" prst="coolSlant"/>
          </a:sp3d>
        </p:spPr>
        <p:txBody>
          <a:bodyPr wrap="square">
            <a:spAutoFit/>
          </a:bodyPr>
          <a:lstStyle/>
          <a:p>
            <a:r>
              <a:rPr lang="es-CO" sz="3200" b="1" dirty="0"/>
              <a:t>9</a:t>
            </a:r>
            <a:r>
              <a:rPr lang="es-CO" sz="2400" dirty="0"/>
              <a:t>. Se jactó de que el mismo Hijo de Dios, que estaba con Moisés y Josué, no podía resistir su poder y conducir al pueblo favorecido por su elección hasta Canaán, </a:t>
            </a:r>
            <a:r>
              <a:rPr lang="es-CO" sz="2400" u="sng" dirty="0"/>
              <a:t>puesto que casi todos los que habían salido de Egipto </a:t>
            </a:r>
            <a:r>
              <a:rPr lang="es-CO" sz="2400" b="1" u="sng" dirty="0"/>
              <a:t>murieron en el desierto</a:t>
            </a:r>
            <a:r>
              <a:rPr lang="es-CO" sz="2400" dirty="0"/>
              <a:t>; también [se jactó] de haber tentado al manso Moisés a atribuirse la gloria que correspondía a Dios. Mediante la complacencia del </a:t>
            </a:r>
            <a:r>
              <a:rPr lang="es-CO" sz="2400" b="1" u="sng" dirty="0"/>
              <a:t>apetito y la pasión</a:t>
            </a:r>
            <a:r>
              <a:rPr lang="es-CO" sz="2400" dirty="0"/>
              <a:t>, había inducido a David y a Salomón, que habían sido especialmente favorecidos por Dios, a incurrir en el desagrado de Dios. Y se vanagloriaba de que aun podría tener éxito en frustrar el propósito de Dios en la salvación del hombre mediante Jesucristo </a:t>
            </a:r>
            <a:r>
              <a:rPr lang="es-CO" sz="2400" dirty="0">
                <a:solidFill>
                  <a:srgbClr val="FF0000"/>
                </a:solidFill>
              </a:rPr>
              <a:t>(</a:t>
            </a:r>
            <a:r>
              <a:rPr lang="es-CO" sz="2400" dirty="0" err="1">
                <a:solidFill>
                  <a:srgbClr val="FF0000"/>
                </a:solidFill>
              </a:rPr>
              <a:t>Redemption</a:t>
            </a:r>
            <a:r>
              <a:rPr lang="es-CO" sz="2400" dirty="0">
                <a:solidFill>
                  <a:srgbClr val="FF0000"/>
                </a:solidFill>
              </a:rPr>
              <a:t>; </a:t>
            </a:r>
            <a:r>
              <a:rPr lang="es-CO" sz="2400" dirty="0" err="1">
                <a:solidFill>
                  <a:srgbClr val="FF0000"/>
                </a:solidFill>
              </a:rPr>
              <a:t>or</a:t>
            </a:r>
            <a:r>
              <a:rPr lang="es-CO" sz="2400" dirty="0">
                <a:solidFill>
                  <a:srgbClr val="FF0000"/>
                </a:solidFill>
              </a:rPr>
              <a:t> </a:t>
            </a:r>
            <a:r>
              <a:rPr lang="es-CO" sz="2400" dirty="0" err="1">
                <a:solidFill>
                  <a:srgbClr val="FF0000"/>
                </a:solidFill>
              </a:rPr>
              <a:t>the</a:t>
            </a:r>
            <a:r>
              <a:rPr lang="es-CO" sz="2400" dirty="0">
                <a:solidFill>
                  <a:srgbClr val="FF0000"/>
                </a:solidFill>
              </a:rPr>
              <a:t> </a:t>
            </a:r>
            <a:r>
              <a:rPr lang="es-CO" sz="2400" dirty="0" err="1">
                <a:solidFill>
                  <a:srgbClr val="FF0000"/>
                </a:solidFill>
              </a:rPr>
              <a:t>Temptation</a:t>
            </a:r>
            <a:r>
              <a:rPr lang="es-CO" sz="2400" dirty="0">
                <a:solidFill>
                  <a:srgbClr val="FF0000"/>
                </a:solidFill>
              </a:rPr>
              <a:t> of </a:t>
            </a:r>
            <a:r>
              <a:rPr lang="es-CO" sz="2400" dirty="0" err="1">
                <a:solidFill>
                  <a:srgbClr val="FF0000"/>
                </a:solidFill>
              </a:rPr>
              <a:t>Christ</a:t>
            </a:r>
            <a:r>
              <a:rPr lang="es-CO" sz="2400" dirty="0">
                <a:solidFill>
                  <a:srgbClr val="FF0000"/>
                </a:solidFill>
              </a:rPr>
              <a:t>, pág. 32). </a:t>
            </a:r>
          </a:p>
        </p:txBody>
      </p:sp>
    </p:spTree>
    <p:extLst>
      <p:ext uri="{BB962C8B-B14F-4D97-AF65-F5344CB8AC3E}">
        <p14:creationId xmlns:p14="http://schemas.microsoft.com/office/powerpoint/2010/main" val="338164699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a:solidFill>
            <a:schemeClr val="tx2">
              <a:lumMod val="20000"/>
              <a:lumOff val="80000"/>
            </a:schemeClr>
          </a:solidFill>
          <a:scene3d>
            <a:camera prst="orthographicFront"/>
            <a:lightRig rig="threePt" dir="t"/>
          </a:scene3d>
          <a:sp3d>
            <a:bevelT w="165100" prst="coolSlant"/>
          </a:sp3d>
        </p:spPr>
        <p:txBody>
          <a:bodyPr>
            <a:normAutofit fontScale="90000"/>
          </a:bodyPr>
          <a:lstStyle/>
          <a:p>
            <a:pPr algn="ctr"/>
            <a:r>
              <a:rPr lang="es-CO" b="1" dirty="0"/>
              <a:t>Es tal el poder que Satanás ejerce sobre el hombre que estos dones se han perdido en nosotros</a:t>
            </a:r>
          </a:p>
        </p:txBody>
      </p:sp>
      <p:sp>
        <p:nvSpPr>
          <p:cNvPr id="5" name="Marcador de contenido 4"/>
          <p:cNvSpPr>
            <a:spLocks noGrp="1"/>
          </p:cNvSpPr>
          <p:nvPr>
            <p:ph idx="1"/>
          </p:nvPr>
        </p:nvSpPr>
        <p:spPr>
          <a:xfrm>
            <a:off x="838200" y="5558970"/>
            <a:ext cx="10515600" cy="1030515"/>
          </a:xfrm>
          <a:solidFill>
            <a:schemeClr val="tx2">
              <a:lumMod val="20000"/>
              <a:lumOff val="80000"/>
            </a:schemeClr>
          </a:solidFill>
          <a:scene3d>
            <a:camera prst="orthographicFront"/>
            <a:lightRig rig="threePt" dir="t"/>
          </a:scene3d>
          <a:sp3d>
            <a:bevelT w="165100" prst="coolSlant"/>
          </a:sp3d>
        </p:spPr>
        <p:txBody>
          <a:bodyPr>
            <a:noAutofit/>
          </a:bodyPr>
          <a:lstStyle/>
          <a:p>
            <a:pPr marL="0" indent="0" algn="ctr">
              <a:buNone/>
            </a:pPr>
            <a:r>
              <a:rPr lang="es-CO" b="1" i="1" dirty="0">
                <a:effectLst>
                  <a:outerShdw blurRad="38100" dist="38100" dir="2700000" algn="tl">
                    <a:srgbClr val="000000">
                      <a:alpha val="43137"/>
                    </a:srgbClr>
                  </a:outerShdw>
                </a:effectLst>
              </a:rPr>
              <a:t>Paso a paso sin darnos cuenta Satanás ejerce poder sobre nosotros que no tenemos la capacidad de resistir a sus tentaciones</a:t>
            </a:r>
          </a:p>
        </p:txBody>
      </p:sp>
      <p:pic>
        <p:nvPicPr>
          <p:cNvPr id="6" name="Imagen 5"/>
          <p:cNvPicPr>
            <a:picLocks noChangeAspect="1"/>
          </p:cNvPicPr>
          <p:nvPr/>
        </p:nvPicPr>
        <p:blipFill>
          <a:blip r:embed="rId2"/>
          <a:stretch>
            <a:fillRect/>
          </a:stretch>
        </p:blipFill>
        <p:spPr>
          <a:xfrm>
            <a:off x="730619" y="2017486"/>
            <a:ext cx="3144695" cy="3344853"/>
          </a:xfrm>
          <a:prstGeom prst="rect">
            <a:avLst/>
          </a:prstGeom>
          <a:scene3d>
            <a:camera prst="orthographicFront"/>
            <a:lightRig rig="threePt" dir="t"/>
          </a:scene3d>
          <a:sp3d>
            <a:bevelT w="165100" prst="coolSlant"/>
          </a:sp3d>
        </p:spPr>
      </p:pic>
      <p:pic>
        <p:nvPicPr>
          <p:cNvPr id="7" name="Imagen 6"/>
          <p:cNvPicPr>
            <a:picLocks noChangeAspect="1"/>
          </p:cNvPicPr>
          <p:nvPr/>
        </p:nvPicPr>
        <p:blipFill>
          <a:blip r:embed="rId3"/>
          <a:stretch>
            <a:fillRect/>
          </a:stretch>
        </p:blipFill>
        <p:spPr>
          <a:xfrm>
            <a:off x="4020457" y="2017486"/>
            <a:ext cx="2708032" cy="3344853"/>
          </a:xfrm>
          <a:prstGeom prst="rect">
            <a:avLst/>
          </a:prstGeom>
          <a:scene3d>
            <a:camera prst="orthographicFront"/>
            <a:lightRig rig="threePt" dir="t"/>
          </a:scene3d>
          <a:sp3d>
            <a:bevelT w="165100" prst="coolSlant"/>
          </a:sp3d>
        </p:spPr>
      </p:pic>
      <p:pic>
        <p:nvPicPr>
          <p:cNvPr id="8" name="Imagen 7"/>
          <p:cNvPicPr>
            <a:picLocks noChangeAspect="1"/>
          </p:cNvPicPr>
          <p:nvPr/>
        </p:nvPicPr>
        <p:blipFill>
          <a:blip r:embed="rId4"/>
          <a:stretch>
            <a:fillRect/>
          </a:stretch>
        </p:blipFill>
        <p:spPr>
          <a:xfrm>
            <a:off x="6873632" y="2017486"/>
            <a:ext cx="2299397" cy="3344853"/>
          </a:xfrm>
          <a:prstGeom prst="rect">
            <a:avLst/>
          </a:prstGeom>
          <a:scene3d>
            <a:camera prst="orthographicFront"/>
            <a:lightRig rig="threePt" dir="t"/>
          </a:scene3d>
          <a:sp3d>
            <a:bevelT w="165100" prst="coolSlant"/>
          </a:sp3d>
        </p:spPr>
      </p:pic>
      <p:pic>
        <p:nvPicPr>
          <p:cNvPr id="9" name="Imagen 8"/>
          <p:cNvPicPr>
            <a:picLocks noChangeAspect="1"/>
          </p:cNvPicPr>
          <p:nvPr/>
        </p:nvPicPr>
        <p:blipFill>
          <a:blip r:embed="rId5"/>
          <a:stretch>
            <a:fillRect/>
          </a:stretch>
        </p:blipFill>
        <p:spPr>
          <a:xfrm>
            <a:off x="9409007" y="2017486"/>
            <a:ext cx="1944793" cy="3344853"/>
          </a:xfrm>
          <a:prstGeom prst="rect">
            <a:avLst/>
          </a:prstGeom>
          <a:scene3d>
            <a:camera prst="orthographicFront"/>
            <a:lightRig rig="threePt" dir="t"/>
          </a:scene3d>
          <a:sp3d>
            <a:bevelT w="165100" prst="coolSlant"/>
          </a:sp3d>
        </p:spPr>
      </p:pic>
    </p:spTree>
    <p:extLst>
      <p:ext uri="{BB962C8B-B14F-4D97-AF65-F5344CB8AC3E}">
        <p14:creationId xmlns:p14="http://schemas.microsoft.com/office/powerpoint/2010/main" val="21511543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49942"/>
            <a:ext cx="7681686" cy="6053591"/>
          </a:xfrm>
          <a:solidFill>
            <a:schemeClr val="tx2">
              <a:lumMod val="20000"/>
              <a:lumOff val="80000"/>
            </a:schemeClr>
          </a:solidFill>
          <a:scene3d>
            <a:camera prst="orthographicFront"/>
            <a:lightRig rig="threePt" dir="t"/>
          </a:scene3d>
          <a:sp3d>
            <a:bevelT w="139700" prst="cross"/>
          </a:sp3d>
        </p:spPr>
        <p:txBody>
          <a:bodyPr>
            <a:normAutofit lnSpcReduction="10000"/>
          </a:bodyPr>
          <a:lstStyle/>
          <a:p>
            <a:pPr marL="0" indent="0">
              <a:buNone/>
            </a:pPr>
            <a:r>
              <a:rPr lang="es-CO" sz="3600" b="1" dirty="0"/>
              <a:t>10</a:t>
            </a:r>
            <a:r>
              <a:rPr lang="es-CO" dirty="0"/>
              <a:t>. Satanás se acerca al hombre, como se acercó a Cristo, con sus tentaciones abrumadoras a complacer el apetito. Bien conoce su poder para vencer al hombre en este punto. Venció a Adán y a Eva en el Edén en el apetito, y ellos perdieron su hogar bendito.</a:t>
            </a:r>
          </a:p>
          <a:p>
            <a:pPr marL="0" indent="0">
              <a:buNone/>
            </a:pPr>
            <a:r>
              <a:rPr lang="es-CO" dirty="0"/>
              <a:t> ¡Qué cúmulo de miserias y crímenes han llenado nuestro mundo a consecuencia de la caída de Adán! Ciudades enteras han sido raídas de la faz de la tierra a causa de los degradantes crímenes y de la repugnante iniquidad que hacía de ellas una mancha en el universo. </a:t>
            </a:r>
          </a:p>
          <a:p>
            <a:pPr marL="0" indent="0">
              <a:buNone/>
            </a:pPr>
            <a:endParaRPr lang="es-CO" dirty="0"/>
          </a:p>
          <a:p>
            <a:pPr marL="0" indent="0">
              <a:buNone/>
            </a:pPr>
            <a:r>
              <a:rPr lang="es-CO" dirty="0"/>
              <a:t>La complacencia del apetito era el origen de todos sus pecados. </a:t>
            </a:r>
          </a:p>
        </p:txBody>
      </p:sp>
      <p:pic>
        <p:nvPicPr>
          <p:cNvPr id="4" name="Imagen 3"/>
          <p:cNvPicPr>
            <a:picLocks noChangeAspect="1"/>
          </p:cNvPicPr>
          <p:nvPr/>
        </p:nvPicPr>
        <p:blipFill>
          <a:blip r:embed="rId2"/>
          <a:stretch>
            <a:fillRect/>
          </a:stretch>
        </p:blipFill>
        <p:spPr>
          <a:xfrm>
            <a:off x="8774792" y="4360409"/>
            <a:ext cx="2857500" cy="2143125"/>
          </a:xfrm>
          <a:prstGeom prst="rect">
            <a:avLst/>
          </a:prstGeom>
        </p:spPr>
      </p:pic>
      <p:pic>
        <p:nvPicPr>
          <p:cNvPr id="5" name="Imagen 4"/>
          <p:cNvPicPr>
            <a:picLocks noChangeAspect="1"/>
          </p:cNvPicPr>
          <p:nvPr/>
        </p:nvPicPr>
        <p:blipFill>
          <a:blip r:embed="rId3"/>
          <a:stretch>
            <a:fillRect/>
          </a:stretch>
        </p:blipFill>
        <p:spPr>
          <a:xfrm>
            <a:off x="8774792" y="893308"/>
            <a:ext cx="2857500" cy="2561092"/>
          </a:xfrm>
          <a:prstGeom prst="rect">
            <a:avLst/>
          </a:prstGeom>
        </p:spPr>
      </p:pic>
      <p:sp>
        <p:nvSpPr>
          <p:cNvPr id="6" name="Rectángulo 5"/>
          <p:cNvSpPr/>
          <p:nvPr/>
        </p:nvSpPr>
        <p:spPr>
          <a:xfrm>
            <a:off x="8774792" y="3454400"/>
            <a:ext cx="2857500" cy="1015663"/>
          </a:xfrm>
          <a:prstGeom prst="rect">
            <a:avLst/>
          </a:prstGeom>
        </p:spPr>
        <p:txBody>
          <a:bodyPr wrap="square">
            <a:spAutoFit/>
          </a:bodyPr>
          <a:lstStyle/>
          <a:p>
            <a:pPr algn="ctr"/>
            <a:r>
              <a:rPr lang="es-CO" sz="2000" b="1" dirty="0"/>
              <a:t>Y siempre lo hace insinuando que seremos beneficiados</a:t>
            </a:r>
          </a:p>
        </p:txBody>
      </p:sp>
    </p:spTree>
    <p:extLst>
      <p:ext uri="{BB962C8B-B14F-4D97-AF65-F5344CB8AC3E}">
        <p14:creationId xmlns:p14="http://schemas.microsoft.com/office/powerpoint/2010/main" val="3940021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91886"/>
            <a:ext cx="10515600" cy="6270171"/>
          </a:xfrm>
          <a:solidFill>
            <a:schemeClr val="tx2">
              <a:lumMod val="20000"/>
              <a:lumOff val="80000"/>
            </a:schemeClr>
          </a:solidFill>
          <a:effectLst>
            <a:glow rad="101600">
              <a:srgbClr val="C00000">
                <a:alpha val="60000"/>
              </a:srgbClr>
            </a:glow>
          </a:effectLst>
        </p:spPr>
        <p:txBody>
          <a:bodyPr>
            <a:normAutofit fontScale="92500"/>
          </a:bodyPr>
          <a:lstStyle/>
          <a:p>
            <a:pPr marL="0" indent="0">
              <a:buNone/>
            </a:pPr>
            <a:r>
              <a:rPr lang="es-CO" sz="3600" b="1" dirty="0"/>
              <a:t>11</a:t>
            </a:r>
            <a:r>
              <a:rPr lang="es-CO" dirty="0"/>
              <a:t>. Mediante el apetito, Satanás dominó la mente y el ser. Miles que podrían haber vivido, han bajado prematuramente a la tumba, como desechos físicos, mentales y morales. Tenían buenas facultades, pero lo sacrificaron todo a la complacencia del apetito que los llevó a aflojar las riendas, quedando a merced de la concupiscencia </a:t>
            </a:r>
            <a:r>
              <a:rPr lang="es-CO" dirty="0">
                <a:solidFill>
                  <a:srgbClr val="FF0000"/>
                </a:solidFill>
              </a:rPr>
              <a:t>(Testimonies, tomo 3, págs. 561, 562). </a:t>
            </a:r>
          </a:p>
          <a:p>
            <a:endParaRPr lang="es-CO" dirty="0"/>
          </a:p>
          <a:p>
            <a:pPr marL="0" indent="0">
              <a:buNone/>
            </a:pPr>
            <a:r>
              <a:rPr lang="es-CO" sz="3500" b="1" dirty="0"/>
              <a:t>12</a:t>
            </a:r>
            <a:r>
              <a:rPr lang="es-CO" dirty="0"/>
              <a:t>. Satanás se regocija al ver cómo la familia humana se hunde cada vez más en el sufrimiento y la miseria. Sabe que las personas que tienen malos hábitos y cuerpos malsanos no pueden servir a Dios con tanto fervor, perseverancia y pureza como si estuvieran sanas. </a:t>
            </a:r>
            <a:r>
              <a:rPr lang="es-CO" b="1" u="sng" dirty="0"/>
              <a:t>Un cuerpo enfermo afecta el cerebro</a:t>
            </a:r>
            <a:r>
              <a:rPr lang="es-CO" dirty="0"/>
              <a:t>. Con la mente servimos al Señor. </a:t>
            </a:r>
            <a:r>
              <a:rPr lang="es-CO" b="1" u="sng" dirty="0"/>
              <a:t>La cabeza es la capital del cuerpo</a:t>
            </a:r>
            <a:r>
              <a:rPr lang="es-CO" dirty="0"/>
              <a:t>. . . . Satanás triunfa en la funesta obra que realiza haciendo que la familia humana se complazca en hábitos que hacen que sus miembros se destruyan a sí mismos y unos a otros. Por este medio despoja a Dios del servicio que le es debido </a:t>
            </a:r>
            <a:r>
              <a:rPr lang="es-CO" dirty="0">
                <a:solidFill>
                  <a:srgbClr val="FF0000"/>
                </a:solidFill>
              </a:rPr>
              <a:t>(Spiritual </a:t>
            </a:r>
            <a:r>
              <a:rPr lang="es-CO" dirty="0" err="1">
                <a:solidFill>
                  <a:srgbClr val="FF0000"/>
                </a:solidFill>
              </a:rPr>
              <a:t>Gifts</a:t>
            </a:r>
            <a:r>
              <a:rPr lang="es-CO" dirty="0">
                <a:solidFill>
                  <a:srgbClr val="FF0000"/>
                </a:solidFill>
              </a:rPr>
              <a:t>, tomo 4, pág. 146</a:t>
            </a:r>
          </a:p>
        </p:txBody>
      </p:sp>
    </p:spTree>
    <p:extLst>
      <p:ext uri="{BB962C8B-B14F-4D97-AF65-F5344CB8AC3E}">
        <p14:creationId xmlns:p14="http://schemas.microsoft.com/office/powerpoint/2010/main" val="314992712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507999" y="435430"/>
            <a:ext cx="11248571" cy="6096000"/>
          </a:xfrm>
          <a:prstGeom prst="rect">
            <a:avLst/>
          </a:prstGeom>
        </p:spPr>
      </p:pic>
    </p:spTree>
    <p:extLst>
      <p:ext uri="{BB962C8B-B14F-4D97-AF65-F5344CB8AC3E}">
        <p14:creationId xmlns:p14="http://schemas.microsoft.com/office/powerpoint/2010/main" val="3536431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a:blip r:embed="rId2"/>
          <a:stretch>
            <a:fillRect/>
          </a:stretch>
        </p:blipFill>
        <p:spPr>
          <a:xfrm>
            <a:off x="435429" y="551542"/>
            <a:ext cx="11190514" cy="5878287"/>
          </a:xfrm>
          <a:prstGeom prst="rect">
            <a:avLst/>
          </a:prstGeom>
        </p:spPr>
      </p:pic>
    </p:spTree>
    <p:extLst>
      <p:ext uri="{BB962C8B-B14F-4D97-AF65-F5344CB8AC3E}">
        <p14:creationId xmlns:p14="http://schemas.microsoft.com/office/powerpoint/2010/main" val="35447590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501</TotalTime>
  <Words>1747</Words>
  <Application>Microsoft Office PowerPoint</Application>
  <PresentationFormat>Panorámica</PresentationFormat>
  <Paragraphs>78</Paragraphs>
  <Slides>22</Slides>
  <Notes>2</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22</vt:i4>
      </vt:variant>
    </vt:vector>
  </HeadingPairs>
  <TitlesOfParts>
    <vt:vector size="29" baseType="lpstr">
      <vt:lpstr>Arial</vt:lpstr>
      <vt:lpstr>Baskerville Old Face</vt:lpstr>
      <vt:lpstr>Bodoni MT</vt:lpstr>
      <vt:lpstr>Brush Script MT</vt:lpstr>
      <vt:lpstr>Calibri</vt:lpstr>
      <vt:lpstr>Calibri Light</vt:lpstr>
      <vt:lpstr>Tema de Office</vt:lpstr>
      <vt:lpstr>LO QUE DIOS HA HECHO PARA MI</vt:lpstr>
      <vt:lpstr>La Biblia está llena de relatos de lo que Dios ha hecho para cada uno de nosotros</vt:lpstr>
      <vt:lpstr>LO QUE DIOS HA HECHO PARA MI</vt:lpstr>
      <vt:lpstr>Presentación de PowerPoint</vt:lpstr>
      <vt:lpstr>Presentación de PowerPoint</vt:lpstr>
      <vt:lpstr>El hombre fue creado por Dios con el propósito de que fuera en gobernante del planeta </vt:lpstr>
      <vt:lpstr>Matrimonio, y administradores del planeta.</vt:lpstr>
      <vt:lpstr>Pero Satanás, el ser más envidioso, quería dañar esa felicidad.</vt:lpstr>
      <vt:lpstr>Increíble, el jugo de la uva, que es un símbolo de la sangre de Cristo para salvación, la utilizó satanás, para degradar el hombre en el pecado, y conducirlo a la perdición </vt:lpstr>
      <vt:lpstr>El hombre que fue creado a imagen y semejanza de Dios, corona de la creación, para que cuidara del planeta, y amara a sus semejantes, ahora está completamente degradado.</vt:lpstr>
      <vt:lpstr>Presentación de PowerPoint</vt:lpstr>
      <vt:lpstr>Presentación de PowerPoint</vt:lpstr>
      <vt:lpstr>Presentación de PowerPoint</vt:lpstr>
      <vt:lpstr>La estrategia de Satanás es conducirnos a ser INTEMPERANTES</vt:lpstr>
      <vt:lpstr>Una persona separada de Dios, es una persona egoísta que pieza solamente en si misma.</vt:lpstr>
      <vt:lpstr>Presentación de PowerPoint</vt:lpstr>
      <vt:lpstr>Presentación de PowerPoint</vt:lpstr>
      <vt:lpstr>Es tal el poder que Satanás ejerce sobre el hombre que estos dones se han perdido en nosotros</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QUE DIOS HA HECHO PARA MI</dc:title>
  <dc:creator>Usuario</dc:creator>
  <cp:lastModifiedBy>Usuario</cp:lastModifiedBy>
  <cp:revision>106</cp:revision>
  <dcterms:created xsi:type="dcterms:W3CDTF">2016-10-29T11:29:10Z</dcterms:created>
  <dcterms:modified xsi:type="dcterms:W3CDTF">2016-11-23T14:25:24Z</dcterms:modified>
</cp:coreProperties>
</file>